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45" r:id="rId1"/>
  </p:sldMasterIdLst>
  <p:notesMasterIdLst>
    <p:notesMasterId r:id="rId44"/>
  </p:notesMasterIdLst>
  <p:handoutMasterIdLst>
    <p:handoutMasterId r:id="rId45"/>
  </p:handoutMasterIdLst>
  <p:sldIdLst>
    <p:sldId id="256" r:id="rId2"/>
    <p:sldId id="280" r:id="rId3"/>
    <p:sldId id="433" r:id="rId4"/>
    <p:sldId id="409" r:id="rId5"/>
    <p:sldId id="410" r:id="rId6"/>
    <p:sldId id="377" r:id="rId7"/>
    <p:sldId id="411" r:id="rId8"/>
    <p:sldId id="412" r:id="rId9"/>
    <p:sldId id="413" r:id="rId10"/>
    <p:sldId id="415" r:id="rId11"/>
    <p:sldId id="416" r:id="rId12"/>
    <p:sldId id="417" r:id="rId13"/>
    <p:sldId id="418" r:id="rId14"/>
    <p:sldId id="420" r:id="rId15"/>
    <p:sldId id="421" r:id="rId16"/>
    <p:sldId id="422" r:id="rId17"/>
    <p:sldId id="423" r:id="rId18"/>
    <p:sldId id="419" r:id="rId19"/>
    <p:sldId id="431" r:id="rId20"/>
    <p:sldId id="424" r:id="rId21"/>
    <p:sldId id="432" r:id="rId22"/>
    <p:sldId id="427" r:id="rId23"/>
    <p:sldId id="425" r:id="rId24"/>
    <p:sldId id="439" r:id="rId25"/>
    <p:sldId id="426" r:id="rId26"/>
    <p:sldId id="428" r:id="rId27"/>
    <p:sldId id="435" r:id="rId28"/>
    <p:sldId id="436" r:id="rId29"/>
    <p:sldId id="437" r:id="rId30"/>
    <p:sldId id="438" r:id="rId31"/>
    <p:sldId id="434" r:id="rId32"/>
    <p:sldId id="429" r:id="rId33"/>
    <p:sldId id="440" r:id="rId34"/>
    <p:sldId id="441" r:id="rId35"/>
    <p:sldId id="442" r:id="rId36"/>
    <p:sldId id="443" r:id="rId37"/>
    <p:sldId id="444" r:id="rId38"/>
    <p:sldId id="445" r:id="rId39"/>
    <p:sldId id="394" r:id="rId40"/>
    <p:sldId id="368" r:id="rId41"/>
    <p:sldId id="376" r:id="rId42"/>
    <p:sldId id="36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17BF6C"/>
    <a:srgbClr val="00FF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1" autoAdjust="0"/>
    <p:restoredTop sz="95374" autoAdjust="0"/>
  </p:normalViewPr>
  <p:slideViewPr>
    <p:cSldViewPr snapToGrid="0">
      <p:cViewPr varScale="1">
        <p:scale>
          <a:sx n="122" d="100"/>
          <a:sy n="122" d="100"/>
        </p:scale>
        <p:origin x="800"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3413"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129B4-3C92-4DCE-BBB2-A99C50F89D38}"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7AE36424-B719-4024-86DC-3A03A954E640}">
      <dgm:prSet phldrT="[Text]" custT="1"/>
      <dgm:spPr/>
      <dgm:t>
        <a:bodyPr/>
        <a:lstStyle/>
        <a:p>
          <a:r>
            <a:rPr lang="en-CA" sz="900"/>
            <a:t>Matter/Mass</a:t>
          </a:r>
          <a:endParaRPr lang="en-US" sz="900" dirty="0"/>
        </a:p>
      </dgm:t>
    </dgm:pt>
    <dgm:pt modelId="{5AEAFC2C-6F7D-4F61-81A7-A5800270B7E7}" type="parTrans" cxnId="{AA452E39-3325-4285-87C5-D3388C5CEF2A}">
      <dgm:prSet/>
      <dgm:spPr/>
      <dgm:t>
        <a:bodyPr/>
        <a:lstStyle/>
        <a:p>
          <a:endParaRPr lang="en-US" sz="2400">
            <a:solidFill>
              <a:sysClr val="windowText" lastClr="000000"/>
            </a:solidFill>
          </a:endParaRPr>
        </a:p>
      </dgm:t>
    </dgm:pt>
    <dgm:pt modelId="{D58A7880-E85C-4AAA-ACD0-C057ED40065A}" type="sibTrans" cxnId="{AA452E39-3325-4285-87C5-D3388C5CEF2A}">
      <dgm:prSet/>
      <dgm:spPr/>
      <dgm:t>
        <a:bodyPr/>
        <a:lstStyle/>
        <a:p>
          <a:endParaRPr lang="en-US" sz="2400">
            <a:solidFill>
              <a:sysClr val="windowText" lastClr="000000"/>
            </a:solidFill>
          </a:endParaRPr>
        </a:p>
      </dgm:t>
    </dgm:pt>
    <dgm:pt modelId="{8B1412A5-47B2-4847-AD67-58914F92ABC2}">
      <dgm:prSet custT="1"/>
      <dgm:spPr/>
      <dgm:t>
        <a:bodyPr/>
        <a:lstStyle/>
        <a:p>
          <a:r>
            <a:rPr lang="en-CA" sz="900"/>
            <a:t>Elements/Compounds</a:t>
          </a:r>
          <a:endParaRPr lang="en-CA" sz="900" dirty="0"/>
        </a:p>
      </dgm:t>
    </dgm:pt>
    <dgm:pt modelId="{B92217F7-6E19-444D-9D1B-AF03F3330512}" type="parTrans" cxnId="{53197C58-60F7-4983-AD24-DD4FE9D2883F}">
      <dgm:prSet custT="1"/>
      <dgm:spPr/>
      <dgm:t>
        <a:bodyPr/>
        <a:lstStyle/>
        <a:p>
          <a:endParaRPr lang="en-US" sz="700">
            <a:solidFill>
              <a:sysClr val="windowText" lastClr="000000"/>
            </a:solidFill>
          </a:endParaRPr>
        </a:p>
      </dgm:t>
    </dgm:pt>
    <dgm:pt modelId="{674E07BB-E8C7-473D-B1B5-2187A8A3C69E}" type="sibTrans" cxnId="{53197C58-60F7-4983-AD24-DD4FE9D2883F}">
      <dgm:prSet/>
      <dgm:spPr/>
      <dgm:t>
        <a:bodyPr/>
        <a:lstStyle/>
        <a:p>
          <a:endParaRPr lang="en-US" sz="2400">
            <a:solidFill>
              <a:sysClr val="windowText" lastClr="000000"/>
            </a:solidFill>
          </a:endParaRPr>
        </a:p>
      </dgm:t>
    </dgm:pt>
    <dgm:pt modelId="{3154577D-EABE-485E-A35C-24081DEB1A17}">
      <dgm:prSet custT="1"/>
      <dgm:spPr/>
      <dgm:t>
        <a:bodyPr/>
        <a:lstStyle/>
        <a:p>
          <a:r>
            <a:rPr lang="en-CA" sz="900" i="1" dirty="0"/>
            <a:t>Molecules (Electrostatic Forces)</a:t>
          </a:r>
        </a:p>
      </dgm:t>
    </dgm:pt>
    <dgm:pt modelId="{259150AE-EC03-46C0-B69C-B7765ED1DF74}" type="parTrans" cxnId="{4EE10C1E-7F23-4FD8-B490-B33759D956D7}">
      <dgm:prSet custT="1"/>
      <dgm:spPr/>
      <dgm:t>
        <a:bodyPr/>
        <a:lstStyle/>
        <a:p>
          <a:endParaRPr lang="en-US" sz="700">
            <a:solidFill>
              <a:sysClr val="windowText" lastClr="000000"/>
            </a:solidFill>
          </a:endParaRPr>
        </a:p>
      </dgm:t>
    </dgm:pt>
    <dgm:pt modelId="{1E1E629C-7ABA-4F47-94F8-238B63CB98F3}" type="sibTrans" cxnId="{4EE10C1E-7F23-4FD8-B490-B33759D956D7}">
      <dgm:prSet/>
      <dgm:spPr/>
      <dgm:t>
        <a:bodyPr/>
        <a:lstStyle/>
        <a:p>
          <a:endParaRPr lang="en-US" sz="2400">
            <a:solidFill>
              <a:sysClr val="windowText" lastClr="000000"/>
            </a:solidFill>
          </a:endParaRPr>
        </a:p>
      </dgm:t>
    </dgm:pt>
    <dgm:pt modelId="{539EC5D5-E9E1-4586-9E82-72A246FFA9A2}">
      <dgm:prSet custT="1"/>
      <dgm:spPr/>
      <dgm:t>
        <a:bodyPr/>
        <a:lstStyle/>
        <a:p>
          <a:r>
            <a:rPr lang="en-CA" sz="900" i="1" dirty="0"/>
            <a:t>Atoms</a:t>
          </a:r>
        </a:p>
      </dgm:t>
    </dgm:pt>
    <dgm:pt modelId="{877752D1-2E64-4251-812D-3BB5B4EFDAD3}" type="parTrans" cxnId="{72AF8329-FCE4-49B4-AB8B-EDE1ED2AF074}">
      <dgm:prSet custT="1"/>
      <dgm:spPr/>
      <dgm:t>
        <a:bodyPr/>
        <a:lstStyle/>
        <a:p>
          <a:endParaRPr lang="en-US" sz="700">
            <a:solidFill>
              <a:sysClr val="windowText" lastClr="000000"/>
            </a:solidFill>
          </a:endParaRPr>
        </a:p>
      </dgm:t>
    </dgm:pt>
    <dgm:pt modelId="{83F238B3-1B89-4692-A31A-67DB2C0854BC}" type="sibTrans" cxnId="{72AF8329-FCE4-49B4-AB8B-EDE1ED2AF074}">
      <dgm:prSet/>
      <dgm:spPr/>
      <dgm:t>
        <a:bodyPr/>
        <a:lstStyle/>
        <a:p>
          <a:endParaRPr lang="en-US" sz="2400">
            <a:solidFill>
              <a:sysClr val="windowText" lastClr="000000"/>
            </a:solidFill>
          </a:endParaRPr>
        </a:p>
      </dgm:t>
    </dgm:pt>
    <dgm:pt modelId="{7F1B56DF-2F76-4688-AE7D-A2D67D6F999D}">
      <dgm:prSet custT="1"/>
      <dgm:spPr/>
      <dgm:t>
        <a:bodyPr/>
        <a:lstStyle/>
        <a:p>
          <a:r>
            <a:rPr lang="en-CA" sz="900" i="1" dirty="0"/>
            <a:t>Electrons (-</a:t>
          </a:r>
          <a:r>
            <a:rPr lang="en-CA" sz="900" i="1" dirty="0" err="1"/>
            <a:t>ve</a:t>
          </a:r>
          <a:r>
            <a:rPr lang="en-CA" sz="900" i="1" dirty="0"/>
            <a:t> charge)</a:t>
          </a:r>
        </a:p>
      </dgm:t>
    </dgm:pt>
    <dgm:pt modelId="{314DBD2E-8A40-40A7-8F2F-6DCC0C8371DE}" type="parTrans" cxnId="{61678894-3277-43B4-8BA2-94F877D84930}">
      <dgm:prSet custT="1"/>
      <dgm:spPr/>
      <dgm:t>
        <a:bodyPr/>
        <a:lstStyle/>
        <a:p>
          <a:endParaRPr lang="en-US" sz="700">
            <a:solidFill>
              <a:sysClr val="windowText" lastClr="000000"/>
            </a:solidFill>
          </a:endParaRPr>
        </a:p>
      </dgm:t>
    </dgm:pt>
    <dgm:pt modelId="{B9EDC1EA-F5F1-4379-A850-F9FE54CB1C8F}" type="sibTrans" cxnId="{61678894-3277-43B4-8BA2-94F877D84930}">
      <dgm:prSet/>
      <dgm:spPr/>
      <dgm:t>
        <a:bodyPr/>
        <a:lstStyle/>
        <a:p>
          <a:endParaRPr lang="en-US" sz="2400">
            <a:solidFill>
              <a:sysClr val="windowText" lastClr="000000"/>
            </a:solidFill>
          </a:endParaRPr>
        </a:p>
      </dgm:t>
    </dgm:pt>
    <dgm:pt modelId="{152BB4A2-1410-471A-96AF-DBE337ACCC0D}">
      <dgm:prSet custT="1"/>
      <dgm:spPr/>
      <dgm:t>
        <a:bodyPr/>
        <a:lstStyle/>
        <a:p>
          <a:r>
            <a:rPr lang="en-CA" sz="900" i="1" dirty="0"/>
            <a:t>Nucleus</a:t>
          </a:r>
        </a:p>
      </dgm:t>
    </dgm:pt>
    <dgm:pt modelId="{51174A88-7FE1-4C0F-9D0D-89B962ADD2A3}" type="parTrans" cxnId="{A545B536-3363-4365-8DA8-C21236220C50}">
      <dgm:prSet custT="1"/>
      <dgm:spPr/>
      <dgm:t>
        <a:bodyPr/>
        <a:lstStyle/>
        <a:p>
          <a:endParaRPr lang="en-US" sz="700">
            <a:solidFill>
              <a:sysClr val="windowText" lastClr="000000"/>
            </a:solidFill>
          </a:endParaRPr>
        </a:p>
      </dgm:t>
    </dgm:pt>
    <dgm:pt modelId="{A64922B1-DDFD-4FF7-A7C9-6D009A221410}" type="sibTrans" cxnId="{A545B536-3363-4365-8DA8-C21236220C50}">
      <dgm:prSet/>
      <dgm:spPr/>
      <dgm:t>
        <a:bodyPr/>
        <a:lstStyle/>
        <a:p>
          <a:endParaRPr lang="en-US" sz="2400">
            <a:solidFill>
              <a:sysClr val="windowText" lastClr="000000"/>
            </a:solidFill>
          </a:endParaRPr>
        </a:p>
      </dgm:t>
    </dgm:pt>
    <dgm:pt modelId="{CFDEC648-9E77-45A1-874A-91CA171C0CA1}">
      <dgm:prSet custT="1"/>
      <dgm:spPr/>
      <dgm:t>
        <a:bodyPr/>
        <a:lstStyle/>
        <a:p>
          <a:r>
            <a:rPr lang="en-CA" sz="900" dirty="0"/>
            <a:t>Protons (+</a:t>
          </a:r>
          <a:r>
            <a:rPr lang="en-CA" sz="900" dirty="0" err="1"/>
            <a:t>ve</a:t>
          </a:r>
          <a:r>
            <a:rPr lang="en-CA" sz="900" dirty="0"/>
            <a:t> charge) </a:t>
          </a:r>
          <a:br>
            <a:rPr lang="en-CA" sz="900" dirty="0"/>
          </a:br>
          <a:r>
            <a:rPr lang="en-CA" sz="900" dirty="0"/>
            <a:t>and its Quarks</a:t>
          </a:r>
        </a:p>
      </dgm:t>
    </dgm:pt>
    <dgm:pt modelId="{5115A7C5-B10C-4B74-A2FB-EDE6EBD862E6}" type="parTrans" cxnId="{CDA16B81-D43B-421B-A126-2E9DADFC8D53}">
      <dgm:prSet custT="1"/>
      <dgm:spPr/>
      <dgm:t>
        <a:bodyPr/>
        <a:lstStyle/>
        <a:p>
          <a:endParaRPr lang="en-US" sz="700">
            <a:solidFill>
              <a:sysClr val="windowText" lastClr="000000"/>
            </a:solidFill>
          </a:endParaRPr>
        </a:p>
      </dgm:t>
    </dgm:pt>
    <dgm:pt modelId="{4171A59D-E6CD-422F-837B-0FEBB3E91985}" type="sibTrans" cxnId="{CDA16B81-D43B-421B-A126-2E9DADFC8D53}">
      <dgm:prSet/>
      <dgm:spPr/>
      <dgm:t>
        <a:bodyPr/>
        <a:lstStyle/>
        <a:p>
          <a:endParaRPr lang="en-US" sz="2400">
            <a:solidFill>
              <a:sysClr val="windowText" lastClr="000000"/>
            </a:solidFill>
          </a:endParaRPr>
        </a:p>
      </dgm:t>
    </dgm:pt>
    <dgm:pt modelId="{997FE5AB-31F2-4AF5-9A00-2BCEEE8635CC}">
      <dgm:prSet custT="1"/>
      <dgm:spPr/>
      <dgm:t>
        <a:bodyPr/>
        <a:lstStyle/>
        <a:p>
          <a:r>
            <a:rPr lang="en-CA" sz="900" dirty="0"/>
            <a:t>Neutrons </a:t>
          </a:r>
          <a:br>
            <a:rPr lang="en-CA" sz="900" dirty="0"/>
          </a:br>
          <a:r>
            <a:rPr lang="en-CA" sz="900" dirty="0"/>
            <a:t>and its Quarks</a:t>
          </a:r>
        </a:p>
      </dgm:t>
    </dgm:pt>
    <dgm:pt modelId="{6270F559-4DE6-46D0-9BD3-C9A516AF3B17}" type="parTrans" cxnId="{ECC40E5F-DF3A-4555-B76F-AAF7A12B6C28}">
      <dgm:prSet custT="1"/>
      <dgm:spPr/>
      <dgm:t>
        <a:bodyPr/>
        <a:lstStyle/>
        <a:p>
          <a:endParaRPr lang="en-US" sz="700">
            <a:solidFill>
              <a:sysClr val="windowText" lastClr="000000"/>
            </a:solidFill>
          </a:endParaRPr>
        </a:p>
      </dgm:t>
    </dgm:pt>
    <dgm:pt modelId="{F3371EDE-DD4B-46B3-971B-0DFB022511A3}" type="sibTrans" cxnId="{ECC40E5F-DF3A-4555-B76F-AAF7A12B6C28}">
      <dgm:prSet/>
      <dgm:spPr/>
      <dgm:t>
        <a:bodyPr/>
        <a:lstStyle/>
        <a:p>
          <a:endParaRPr lang="en-US" sz="2400">
            <a:solidFill>
              <a:sysClr val="windowText" lastClr="000000"/>
            </a:solidFill>
          </a:endParaRPr>
        </a:p>
      </dgm:t>
    </dgm:pt>
    <dgm:pt modelId="{09CFD965-C008-498B-8F94-A15282E72E31}" type="pres">
      <dgm:prSet presAssocID="{76B129B4-3C92-4DCE-BBB2-A99C50F89D38}" presName="diagram" presStyleCnt="0">
        <dgm:presLayoutVars>
          <dgm:chPref val="1"/>
          <dgm:dir/>
          <dgm:animOne val="branch"/>
          <dgm:animLvl val="lvl"/>
          <dgm:resizeHandles val="exact"/>
        </dgm:presLayoutVars>
      </dgm:prSet>
      <dgm:spPr/>
    </dgm:pt>
    <dgm:pt modelId="{8C8BF418-9CCF-41F1-9DFB-AD2470E6C077}" type="pres">
      <dgm:prSet presAssocID="{7AE36424-B719-4024-86DC-3A03A954E640}" presName="root1" presStyleCnt="0"/>
      <dgm:spPr/>
    </dgm:pt>
    <dgm:pt modelId="{B3748DE3-2A0E-4DDF-A349-19257A7BBB0D}" type="pres">
      <dgm:prSet presAssocID="{7AE36424-B719-4024-86DC-3A03A954E640}" presName="LevelOneTextNode" presStyleLbl="node0" presStyleIdx="0" presStyleCnt="1">
        <dgm:presLayoutVars>
          <dgm:chPref val="3"/>
        </dgm:presLayoutVars>
      </dgm:prSet>
      <dgm:spPr/>
    </dgm:pt>
    <dgm:pt modelId="{CEA0CA01-6C6E-4730-B239-BD9EFEB0D7DA}" type="pres">
      <dgm:prSet presAssocID="{7AE36424-B719-4024-86DC-3A03A954E640}" presName="level2hierChild" presStyleCnt="0"/>
      <dgm:spPr/>
    </dgm:pt>
    <dgm:pt modelId="{25917DA5-0633-445C-A558-EE4A27EBE90A}" type="pres">
      <dgm:prSet presAssocID="{B92217F7-6E19-444D-9D1B-AF03F3330512}" presName="conn2-1" presStyleLbl="parChTrans1D2" presStyleIdx="0" presStyleCnt="1"/>
      <dgm:spPr/>
    </dgm:pt>
    <dgm:pt modelId="{8DE2F65D-A74E-4912-AB7A-DDEEE500E383}" type="pres">
      <dgm:prSet presAssocID="{B92217F7-6E19-444D-9D1B-AF03F3330512}" presName="connTx" presStyleLbl="parChTrans1D2" presStyleIdx="0" presStyleCnt="1"/>
      <dgm:spPr/>
    </dgm:pt>
    <dgm:pt modelId="{7311877F-3F1B-4DBA-B92E-5BE446BB0D17}" type="pres">
      <dgm:prSet presAssocID="{8B1412A5-47B2-4847-AD67-58914F92ABC2}" presName="root2" presStyleCnt="0"/>
      <dgm:spPr/>
    </dgm:pt>
    <dgm:pt modelId="{D4B636FD-FA67-4E93-907B-A174EB71F37E}" type="pres">
      <dgm:prSet presAssocID="{8B1412A5-47B2-4847-AD67-58914F92ABC2}" presName="LevelTwoTextNode" presStyleLbl="node2" presStyleIdx="0" presStyleCnt="1">
        <dgm:presLayoutVars>
          <dgm:chPref val="3"/>
        </dgm:presLayoutVars>
      </dgm:prSet>
      <dgm:spPr/>
    </dgm:pt>
    <dgm:pt modelId="{58B7D736-6288-49C0-9E3C-DAA12B66C694}" type="pres">
      <dgm:prSet presAssocID="{8B1412A5-47B2-4847-AD67-58914F92ABC2}" presName="level3hierChild" presStyleCnt="0"/>
      <dgm:spPr/>
    </dgm:pt>
    <dgm:pt modelId="{A6440170-65D8-4ACC-BD8E-3BDF6115043A}" type="pres">
      <dgm:prSet presAssocID="{259150AE-EC03-46C0-B69C-B7765ED1DF74}" presName="conn2-1" presStyleLbl="parChTrans1D3" presStyleIdx="0" presStyleCnt="1"/>
      <dgm:spPr/>
    </dgm:pt>
    <dgm:pt modelId="{46FAC6B0-E379-4157-B802-BBACC9D8E5C8}" type="pres">
      <dgm:prSet presAssocID="{259150AE-EC03-46C0-B69C-B7765ED1DF74}" presName="connTx" presStyleLbl="parChTrans1D3" presStyleIdx="0" presStyleCnt="1"/>
      <dgm:spPr/>
    </dgm:pt>
    <dgm:pt modelId="{B5A835CE-9EE5-4A2A-9B2E-9180855AF5FE}" type="pres">
      <dgm:prSet presAssocID="{3154577D-EABE-485E-A35C-24081DEB1A17}" presName="root2" presStyleCnt="0"/>
      <dgm:spPr/>
    </dgm:pt>
    <dgm:pt modelId="{BFE8CA85-6019-4B10-83FB-79AF00D07C77}" type="pres">
      <dgm:prSet presAssocID="{3154577D-EABE-485E-A35C-24081DEB1A17}" presName="LevelTwoTextNode" presStyleLbl="node3" presStyleIdx="0" presStyleCnt="1">
        <dgm:presLayoutVars>
          <dgm:chPref val="3"/>
        </dgm:presLayoutVars>
      </dgm:prSet>
      <dgm:spPr/>
    </dgm:pt>
    <dgm:pt modelId="{94B581A2-FF92-4169-B940-E7B42AE2C777}" type="pres">
      <dgm:prSet presAssocID="{3154577D-EABE-485E-A35C-24081DEB1A17}" presName="level3hierChild" presStyleCnt="0"/>
      <dgm:spPr/>
    </dgm:pt>
    <dgm:pt modelId="{75A50B81-7099-4698-A484-7DB507532DBE}" type="pres">
      <dgm:prSet presAssocID="{877752D1-2E64-4251-812D-3BB5B4EFDAD3}" presName="conn2-1" presStyleLbl="parChTrans1D4" presStyleIdx="0" presStyleCnt="5"/>
      <dgm:spPr/>
    </dgm:pt>
    <dgm:pt modelId="{51FFC9D4-4744-4D34-90DE-AC1D42DCD174}" type="pres">
      <dgm:prSet presAssocID="{877752D1-2E64-4251-812D-3BB5B4EFDAD3}" presName="connTx" presStyleLbl="parChTrans1D4" presStyleIdx="0" presStyleCnt="5"/>
      <dgm:spPr/>
    </dgm:pt>
    <dgm:pt modelId="{D9D66497-5FC3-40CC-8BF6-20E4DE18AA22}" type="pres">
      <dgm:prSet presAssocID="{539EC5D5-E9E1-4586-9E82-72A246FFA9A2}" presName="root2" presStyleCnt="0"/>
      <dgm:spPr/>
    </dgm:pt>
    <dgm:pt modelId="{43DC9711-0DE5-4FC3-A039-6D256AA8CF87}" type="pres">
      <dgm:prSet presAssocID="{539EC5D5-E9E1-4586-9E82-72A246FFA9A2}" presName="LevelTwoTextNode" presStyleLbl="node4" presStyleIdx="0" presStyleCnt="5">
        <dgm:presLayoutVars>
          <dgm:chPref val="3"/>
        </dgm:presLayoutVars>
      </dgm:prSet>
      <dgm:spPr/>
    </dgm:pt>
    <dgm:pt modelId="{D2045D50-1D22-4B81-BA97-6AFA806F8751}" type="pres">
      <dgm:prSet presAssocID="{539EC5D5-E9E1-4586-9E82-72A246FFA9A2}" presName="level3hierChild" presStyleCnt="0"/>
      <dgm:spPr/>
    </dgm:pt>
    <dgm:pt modelId="{D31530CC-3A26-4F99-943E-DFB5FE5B256F}" type="pres">
      <dgm:prSet presAssocID="{314DBD2E-8A40-40A7-8F2F-6DCC0C8371DE}" presName="conn2-1" presStyleLbl="parChTrans1D4" presStyleIdx="1" presStyleCnt="5"/>
      <dgm:spPr/>
    </dgm:pt>
    <dgm:pt modelId="{330343AA-2984-4800-B3EA-8CA0220A4975}" type="pres">
      <dgm:prSet presAssocID="{314DBD2E-8A40-40A7-8F2F-6DCC0C8371DE}" presName="connTx" presStyleLbl="parChTrans1D4" presStyleIdx="1" presStyleCnt="5"/>
      <dgm:spPr/>
    </dgm:pt>
    <dgm:pt modelId="{73A54DCE-0242-4281-915B-7BAD8D6C0AED}" type="pres">
      <dgm:prSet presAssocID="{7F1B56DF-2F76-4688-AE7D-A2D67D6F999D}" presName="root2" presStyleCnt="0"/>
      <dgm:spPr/>
    </dgm:pt>
    <dgm:pt modelId="{B5687318-AF52-4AE0-9F31-F02CE1053909}" type="pres">
      <dgm:prSet presAssocID="{7F1B56DF-2F76-4688-AE7D-A2D67D6F999D}" presName="LevelTwoTextNode" presStyleLbl="node4" presStyleIdx="1" presStyleCnt="5">
        <dgm:presLayoutVars>
          <dgm:chPref val="3"/>
        </dgm:presLayoutVars>
      </dgm:prSet>
      <dgm:spPr/>
    </dgm:pt>
    <dgm:pt modelId="{22DEB8E8-B837-45CF-85A8-11B0103DCBF2}" type="pres">
      <dgm:prSet presAssocID="{7F1B56DF-2F76-4688-AE7D-A2D67D6F999D}" presName="level3hierChild" presStyleCnt="0"/>
      <dgm:spPr/>
    </dgm:pt>
    <dgm:pt modelId="{7EE62D2C-DFFA-4C63-AC6F-54E3AF9F601F}" type="pres">
      <dgm:prSet presAssocID="{51174A88-7FE1-4C0F-9D0D-89B962ADD2A3}" presName="conn2-1" presStyleLbl="parChTrans1D4" presStyleIdx="2" presStyleCnt="5"/>
      <dgm:spPr/>
    </dgm:pt>
    <dgm:pt modelId="{6F0C65F7-817D-490C-A6A4-8EBC23136DC1}" type="pres">
      <dgm:prSet presAssocID="{51174A88-7FE1-4C0F-9D0D-89B962ADD2A3}" presName="connTx" presStyleLbl="parChTrans1D4" presStyleIdx="2" presStyleCnt="5"/>
      <dgm:spPr/>
    </dgm:pt>
    <dgm:pt modelId="{F40EFC96-63BF-4282-ADA4-60C1DC58C9B0}" type="pres">
      <dgm:prSet presAssocID="{152BB4A2-1410-471A-96AF-DBE337ACCC0D}" presName="root2" presStyleCnt="0"/>
      <dgm:spPr/>
    </dgm:pt>
    <dgm:pt modelId="{AA21EBBA-020B-4738-A712-F14D10FF6F9D}" type="pres">
      <dgm:prSet presAssocID="{152BB4A2-1410-471A-96AF-DBE337ACCC0D}" presName="LevelTwoTextNode" presStyleLbl="node4" presStyleIdx="2" presStyleCnt="5">
        <dgm:presLayoutVars>
          <dgm:chPref val="3"/>
        </dgm:presLayoutVars>
      </dgm:prSet>
      <dgm:spPr/>
    </dgm:pt>
    <dgm:pt modelId="{123B0143-DA5D-4452-91E5-2A944479F8FA}" type="pres">
      <dgm:prSet presAssocID="{152BB4A2-1410-471A-96AF-DBE337ACCC0D}" presName="level3hierChild" presStyleCnt="0"/>
      <dgm:spPr/>
    </dgm:pt>
    <dgm:pt modelId="{1F7418D5-6BC7-4B55-A911-4A7BC8D0F5F4}" type="pres">
      <dgm:prSet presAssocID="{5115A7C5-B10C-4B74-A2FB-EDE6EBD862E6}" presName="conn2-1" presStyleLbl="parChTrans1D4" presStyleIdx="3" presStyleCnt="5"/>
      <dgm:spPr/>
    </dgm:pt>
    <dgm:pt modelId="{52AB7515-7B92-4B04-B701-07778F9C4DCE}" type="pres">
      <dgm:prSet presAssocID="{5115A7C5-B10C-4B74-A2FB-EDE6EBD862E6}" presName="connTx" presStyleLbl="parChTrans1D4" presStyleIdx="3" presStyleCnt="5"/>
      <dgm:spPr/>
    </dgm:pt>
    <dgm:pt modelId="{41FD9D39-87E0-4C21-97CD-243C9B3B5445}" type="pres">
      <dgm:prSet presAssocID="{CFDEC648-9E77-45A1-874A-91CA171C0CA1}" presName="root2" presStyleCnt="0"/>
      <dgm:spPr/>
    </dgm:pt>
    <dgm:pt modelId="{4706848B-B84D-422F-B067-68BD0F80B217}" type="pres">
      <dgm:prSet presAssocID="{CFDEC648-9E77-45A1-874A-91CA171C0CA1}" presName="LevelTwoTextNode" presStyleLbl="node4" presStyleIdx="3" presStyleCnt="5">
        <dgm:presLayoutVars>
          <dgm:chPref val="3"/>
        </dgm:presLayoutVars>
      </dgm:prSet>
      <dgm:spPr/>
    </dgm:pt>
    <dgm:pt modelId="{3CA4B1D0-04E2-4C7B-82A7-F66982102B47}" type="pres">
      <dgm:prSet presAssocID="{CFDEC648-9E77-45A1-874A-91CA171C0CA1}" presName="level3hierChild" presStyleCnt="0"/>
      <dgm:spPr/>
    </dgm:pt>
    <dgm:pt modelId="{BDABACB2-C687-4935-86E7-46933122FC5C}" type="pres">
      <dgm:prSet presAssocID="{6270F559-4DE6-46D0-9BD3-C9A516AF3B17}" presName="conn2-1" presStyleLbl="parChTrans1D4" presStyleIdx="4" presStyleCnt="5"/>
      <dgm:spPr/>
    </dgm:pt>
    <dgm:pt modelId="{4B6EAD23-1CE5-48DA-8292-40C15700D84E}" type="pres">
      <dgm:prSet presAssocID="{6270F559-4DE6-46D0-9BD3-C9A516AF3B17}" presName="connTx" presStyleLbl="parChTrans1D4" presStyleIdx="4" presStyleCnt="5"/>
      <dgm:spPr/>
    </dgm:pt>
    <dgm:pt modelId="{D693F4A3-48B5-49E6-9B69-802F3639E127}" type="pres">
      <dgm:prSet presAssocID="{997FE5AB-31F2-4AF5-9A00-2BCEEE8635CC}" presName="root2" presStyleCnt="0"/>
      <dgm:spPr/>
    </dgm:pt>
    <dgm:pt modelId="{7157C0C9-DC09-4825-9EC4-17ABEE8D8E4B}" type="pres">
      <dgm:prSet presAssocID="{997FE5AB-31F2-4AF5-9A00-2BCEEE8635CC}" presName="LevelTwoTextNode" presStyleLbl="node4" presStyleIdx="4" presStyleCnt="5">
        <dgm:presLayoutVars>
          <dgm:chPref val="3"/>
        </dgm:presLayoutVars>
      </dgm:prSet>
      <dgm:spPr/>
    </dgm:pt>
    <dgm:pt modelId="{9259534D-C072-4AEF-857F-FE019539FB32}" type="pres">
      <dgm:prSet presAssocID="{997FE5AB-31F2-4AF5-9A00-2BCEEE8635CC}" presName="level3hierChild" presStyleCnt="0"/>
      <dgm:spPr/>
    </dgm:pt>
  </dgm:ptLst>
  <dgm:cxnLst>
    <dgm:cxn modelId="{1C633A07-3DE2-4D3D-A904-28742BAD138C}" type="presOf" srcId="{8B1412A5-47B2-4847-AD67-58914F92ABC2}" destId="{D4B636FD-FA67-4E93-907B-A174EB71F37E}" srcOrd="0" destOrd="0" presId="urn:microsoft.com/office/officeart/2005/8/layout/hierarchy2"/>
    <dgm:cxn modelId="{FAFEC80F-67D2-4FA6-9285-9270E9AC15BE}" type="presOf" srcId="{B92217F7-6E19-444D-9D1B-AF03F3330512}" destId="{25917DA5-0633-445C-A558-EE4A27EBE90A}" srcOrd="0" destOrd="0" presId="urn:microsoft.com/office/officeart/2005/8/layout/hierarchy2"/>
    <dgm:cxn modelId="{4EE10C1E-7F23-4FD8-B490-B33759D956D7}" srcId="{8B1412A5-47B2-4847-AD67-58914F92ABC2}" destId="{3154577D-EABE-485E-A35C-24081DEB1A17}" srcOrd="0" destOrd="0" parTransId="{259150AE-EC03-46C0-B69C-B7765ED1DF74}" sibTransId="{1E1E629C-7ABA-4F47-94F8-238B63CB98F3}"/>
    <dgm:cxn modelId="{72AF8329-FCE4-49B4-AB8B-EDE1ED2AF074}" srcId="{3154577D-EABE-485E-A35C-24081DEB1A17}" destId="{539EC5D5-E9E1-4586-9E82-72A246FFA9A2}" srcOrd="0" destOrd="0" parTransId="{877752D1-2E64-4251-812D-3BB5B4EFDAD3}" sibTransId="{83F238B3-1B89-4692-A31A-67DB2C0854BC}"/>
    <dgm:cxn modelId="{A3D4CA30-4F17-4328-80A3-3951C8C8B3A2}" type="presOf" srcId="{CFDEC648-9E77-45A1-874A-91CA171C0CA1}" destId="{4706848B-B84D-422F-B067-68BD0F80B217}" srcOrd="0" destOrd="0" presId="urn:microsoft.com/office/officeart/2005/8/layout/hierarchy2"/>
    <dgm:cxn modelId="{2691A334-C06A-4089-BC6D-904B7179B0DC}" type="presOf" srcId="{259150AE-EC03-46C0-B69C-B7765ED1DF74}" destId="{46FAC6B0-E379-4157-B802-BBACC9D8E5C8}" srcOrd="1" destOrd="0" presId="urn:microsoft.com/office/officeart/2005/8/layout/hierarchy2"/>
    <dgm:cxn modelId="{4CDCF534-3C2F-47F8-A1F9-6D2F62E64310}" type="presOf" srcId="{B92217F7-6E19-444D-9D1B-AF03F3330512}" destId="{8DE2F65D-A74E-4912-AB7A-DDEEE500E383}" srcOrd="1" destOrd="0" presId="urn:microsoft.com/office/officeart/2005/8/layout/hierarchy2"/>
    <dgm:cxn modelId="{A545B536-3363-4365-8DA8-C21236220C50}" srcId="{7F1B56DF-2F76-4688-AE7D-A2D67D6F999D}" destId="{152BB4A2-1410-471A-96AF-DBE337ACCC0D}" srcOrd="0" destOrd="0" parTransId="{51174A88-7FE1-4C0F-9D0D-89B962ADD2A3}" sibTransId="{A64922B1-DDFD-4FF7-A7C9-6D009A221410}"/>
    <dgm:cxn modelId="{AA452E39-3325-4285-87C5-D3388C5CEF2A}" srcId="{76B129B4-3C92-4DCE-BBB2-A99C50F89D38}" destId="{7AE36424-B719-4024-86DC-3A03A954E640}" srcOrd="0" destOrd="0" parTransId="{5AEAFC2C-6F7D-4F61-81A7-A5800270B7E7}" sibTransId="{D58A7880-E85C-4AAA-ACD0-C057ED40065A}"/>
    <dgm:cxn modelId="{B0D5B33C-1379-4B4C-9941-73ED7F0188AC}" type="presOf" srcId="{997FE5AB-31F2-4AF5-9A00-2BCEEE8635CC}" destId="{7157C0C9-DC09-4825-9EC4-17ABEE8D8E4B}" srcOrd="0" destOrd="0" presId="urn:microsoft.com/office/officeart/2005/8/layout/hierarchy2"/>
    <dgm:cxn modelId="{BAEEBF3F-631F-4939-8CD4-BB499D2FD331}" type="presOf" srcId="{6270F559-4DE6-46D0-9BD3-C9A516AF3B17}" destId="{BDABACB2-C687-4935-86E7-46933122FC5C}" srcOrd="0" destOrd="0" presId="urn:microsoft.com/office/officeart/2005/8/layout/hierarchy2"/>
    <dgm:cxn modelId="{A857894C-F2E8-427A-92F7-C400EE5780DE}" type="presOf" srcId="{259150AE-EC03-46C0-B69C-B7765ED1DF74}" destId="{A6440170-65D8-4ACC-BD8E-3BDF6115043A}" srcOrd="0" destOrd="0" presId="urn:microsoft.com/office/officeart/2005/8/layout/hierarchy2"/>
    <dgm:cxn modelId="{A0F46956-C1DC-4A20-AAFD-948B7E39BC36}" type="presOf" srcId="{539EC5D5-E9E1-4586-9E82-72A246FFA9A2}" destId="{43DC9711-0DE5-4FC3-A039-6D256AA8CF87}" srcOrd="0" destOrd="0" presId="urn:microsoft.com/office/officeart/2005/8/layout/hierarchy2"/>
    <dgm:cxn modelId="{53197C58-60F7-4983-AD24-DD4FE9D2883F}" srcId="{7AE36424-B719-4024-86DC-3A03A954E640}" destId="{8B1412A5-47B2-4847-AD67-58914F92ABC2}" srcOrd="0" destOrd="0" parTransId="{B92217F7-6E19-444D-9D1B-AF03F3330512}" sibTransId="{674E07BB-E8C7-473D-B1B5-2187A8A3C69E}"/>
    <dgm:cxn modelId="{301C8D59-8387-40D3-8CE5-A2D3E543F5BE}" type="presOf" srcId="{51174A88-7FE1-4C0F-9D0D-89B962ADD2A3}" destId="{6F0C65F7-817D-490C-A6A4-8EBC23136DC1}" srcOrd="1" destOrd="0" presId="urn:microsoft.com/office/officeart/2005/8/layout/hierarchy2"/>
    <dgm:cxn modelId="{8BEC765C-F394-44A2-8AAC-958EB5E83EAA}" type="presOf" srcId="{5115A7C5-B10C-4B74-A2FB-EDE6EBD862E6}" destId="{52AB7515-7B92-4B04-B701-07778F9C4DCE}" srcOrd="1" destOrd="0" presId="urn:microsoft.com/office/officeart/2005/8/layout/hierarchy2"/>
    <dgm:cxn modelId="{ECC40E5F-DF3A-4555-B76F-AAF7A12B6C28}" srcId="{152BB4A2-1410-471A-96AF-DBE337ACCC0D}" destId="{997FE5AB-31F2-4AF5-9A00-2BCEEE8635CC}" srcOrd="1" destOrd="0" parTransId="{6270F559-4DE6-46D0-9BD3-C9A516AF3B17}" sibTransId="{F3371EDE-DD4B-46B3-971B-0DFB022511A3}"/>
    <dgm:cxn modelId="{9BBE395F-4321-4B2B-A79A-EC17A9615B33}" type="presOf" srcId="{7F1B56DF-2F76-4688-AE7D-A2D67D6F999D}" destId="{B5687318-AF52-4AE0-9F31-F02CE1053909}" srcOrd="0" destOrd="0" presId="urn:microsoft.com/office/officeart/2005/8/layout/hierarchy2"/>
    <dgm:cxn modelId="{B137C563-131E-4F64-A4DD-667581E9F6DE}" type="presOf" srcId="{5115A7C5-B10C-4B74-A2FB-EDE6EBD862E6}" destId="{1F7418D5-6BC7-4B55-A911-4A7BC8D0F5F4}" srcOrd="0" destOrd="0" presId="urn:microsoft.com/office/officeart/2005/8/layout/hierarchy2"/>
    <dgm:cxn modelId="{68D3F079-1328-4C14-9E2F-9CFD2F164F79}" type="presOf" srcId="{314DBD2E-8A40-40A7-8F2F-6DCC0C8371DE}" destId="{330343AA-2984-4800-B3EA-8CA0220A4975}" srcOrd="1" destOrd="0" presId="urn:microsoft.com/office/officeart/2005/8/layout/hierarchy2"/>
    <dgm:cxn modelId="{CDA16B81-D43B-421B-A126-2E9DADFC8D53}" srcId="{152BB4A2-1410-471A-96AF-DBE337ACCC0D}" destId="{CFDEC648-9E77-45A1-874A-91CA171C0CA1}" srcOrd="0" destOrd="0" parTransId="{5115A7C5-B10C-4B74-A2FB-EDE6EBD862E6}" sibTransId="{4171A59D-E6CD-422F-837B-0FEBB3E91985}"/>
    <dgm:cxn modelId="{E0C01282-22CC-40D3-B952-ACB26FB05246}" type="presOf" srcId="{6270F559-4DE6-46D0-9BD3-C9A516AF3B17}" destId="{4B6EAD23-1CE5-48DA-8292-40C15700D84E}" srcOrd="1" destOrd="0" presId="urn:microsoft.com/office/officeart/2005/8/layout/hierarchy2"/>
    <dgm:cxn modelId="{1B107E84-904A-4AC9-8A6B-6D71F8FF662C}" type="presOf" srcId="{76B129B4-3C92-4DCE-BBB2-A99C50F89D38}" destId="{09CFD965-C008-498B-8F94-A15282E72E31}" srcOrd="0" destOrd="0" presId="urn:microsoft.com/office/officeart/2005/8/layout/hierarchy2"/>
    <dgm:cxn modelId="{61678894-3277-43B4-8BA2-94F877D84930}" srcId="{539EC5D5-E9E1-4586-9E82-72A246FFA9A2}" destId="{7F1B56DF-2F76-4688-AE7D-A2D67D6F999D}" srcOrd="0" destOrd="0" parTransId="{314DBD2E-8A40-40A7-8F2F-6DCC0C8371DE}" sibTransId="{B9EDC1EA-F5F1-4379-A850-F9FE54CB1C8F}"/>
    <dgm:cxn modelId="{330DAB96-854C-47D9-A157-632F9677D3B8}" type="presOf" srcId="{152BB4A2-1410-471A-96AF-DBE337ACCC0D}" destId="{AA21EBBA-020B-4738-A712-F14D10FF6F9D}" srcOrd="0" destOrd="0" presId="urn:microsoft.com/office/officeart/2005/8/layout/hierarchy2"/>
    <dgm:cxn modelId="{8DC4C19C-D7AD-4660-8A57-482C6CAD7753}" type="presOf" srcId="{877752D1-2E64-4251-812D-3BB5B4EFDAD3}" destId="{75A50B81-7099-4698-A484-7DB507532DBE}" srcOrd="0" destOrd="0" presId="urn:microsoft.com/office/officeart/2005/8/layout/hierarchy2"/>
    <dgm:cxn modelId="{0395E79F-73EE-41B8-B65D-9C95705238EF}" type="presOf" srcId="{877752D1-2E64-4251-812D-3BB5B4EFDAD3}" destId="{51FFC9D4-4744-4D34-90DE-AC1D42DCD174}" srcOrd="1" destOrd="0" presId="urn:microsoft.com/office/officeart/2005/8/layout/hierarchy2"/>
    <dgm:cxn modelId="{DD3EA7A6-ACD5-432A-AFF4-2F78D0B1FD75}" type="presOf" srcId="{51174A88-7FE1-4C0F-9D0D-89B962ADD2A3}" destId="{7EE62D2C-DFFA-4C63-AC6F-54E3AF9F601F}" srcOrd="0" destOrd="0" presId="urn:microsoft.com/office/officeart/2005/8/layout/hierarchy2"/>
    <dgm:cxn modelId="{309BE5B3-C6D5-4129-9B93-E0CD151BF271}" type="presOf" srcId="{314DBD2E-8A40-40A7-8F2F-6DCC0C8371DE}" destId="{D31530CC-3A26-4F99-943E-DFB5FE5B256F}" srcOrd="0" destOrd="0" presId="urn:microsoft.com/office/officeart/2005/8/layout/hierarchy2"/>
    <dgm:cxn modelId="{423B66E3-09B4-47B0-BB1F-FD7108A1DF44}" type="presOf" srcId="{7AE36424-B719-4024-86DC-3A03A954E640}" destId="{B3748DE3-2A0E-4DDF-A349-19257A7BBB0D}" srcOrd="0" destOrd="0" presId="urn:microsoft.com/office/officeart/2005/8/layout/hierarchy2"/>
    <dgm:cxn modelId="{ED2FD9E3-83A0-47D0-BB35-DBD3F5A2443F}" type="presOf" srcId="{3154577D-EABE-485E-A35C-24081DEB1A17}" destId="{BFE8CA85-6019-4B10-83FB-79AF00D07C77}" srcOrd="0" destOrd="0" presId="urn:microsoft.com/office/officeart/2005/8/layout/hierarchy2"/>
    <dgm:cxn modelId="{3C26F563-3E7E-48DF-A8A9-234FF63F876D}" type="presParOf" srcId="{09CFD965-C008-498B-8F94-A15282E72E31}" destId="{8C8BF418-9CCF-41F1-9DFB-AD2470E6C077}" srcOrd="0" destOrd="0" presId="urn:microsoft.com/office/officeart/2005/8/layout/hierarchy2"/>
    <dgm:cxn modelId="{E43C5251-7A05-4E8F-85DD-F3D6D2432476}" type="presParOf" srcId="{8C8BF418-9CCF-41F1-9DFB-AD2470E6C077}" destId="{B3748DE3-2A0E-4DDF-A349-19257A7BBB0D}" srcOrd="0" destOrd="0" presId="urn:microsoft.com/office/officeart/2005/8/layout/hierarchy2"/>
    <dgm:cxn modelId="{7CAA869F-563B-462C-B44C-7312720A09BD}" type="presParOf" srcId="{8C8BF418-9CCF-41F1-9DFB-AD2470E6C077}" destId="{CEA0CA01-6C6E-4730-B239-BD9EFEB0D7DA}" srcOrd="1" destOrd="0" presId="urn:microsoft.com/office/officeart/2005/8/layout/hierarchy2"/>
    <dgm:cxn modelId="{263A665B-B33A-455D-83CF-95DECF469FFC}" type="presParOf" srcId="{CEA0CA01-6C6E-4730-B239-BD9EFEB0D7DA}" destId="{25917DA5-0633-445C-A558-EE4A27EBE90A}" srcOrd="0" destOrd="0" presId="urn:microsoft.com/office/officeart/2005/8/layout/hierarchy2"/>
    <dgm:cxn modelId="{B7E3CC79-C72F-4550-B54F-448D89C0B485}" type="presParOf" srcId="{25917DA5-0633-445C-A558-EE4A27EBE90A}" destId="{8DE2F65D-A74E-4912-AB7A-DDEEE500E383}" srcOrd="0" destOrd="0" presId="urn:microsoft.com/office/officeart/2005/8/layout/hierarchy2"/>
    <dgm:cxn modelId="{E05E5F44-6756-404E-9BFE-D89E4EEAA89E}" type="presParOf" srcId="{CEA0CA01-6C6E-4730-B239-BD9EFEB0D7DA}" destId="{7311877F-3F1B-4DBA-B92E-5BE446BB0D17}" srcOrd="1" destOrd="0" presId="urn:microsoft.com/office/officeart/2005/8/layout/hierarchy2"/>
    <dgm:cxn modelId="{1C81694B-90DB-4C5D-A00B-201D467CFD06}" type="presParOf" srcId="{7311877F-3F1B-4DBA-B92E-5BE446BB0D17}" destId="{D4B636FD-FA67-4E93-907B-A174EB71F37E}" srcOrd="0" destOrd="0" presId="urn:microsoft.com/office/officeart/2005/8/layout/hierarchy2"/>
    <dgm:cxn modelId="{D505B869-12AE-4512-9E8E-01580492BA8F}" type="presParOf" srcId="{7311877F-3F1B-4DBA-B92E-5BE446BB0D17}" destId="{58B7D736-6288-49C0-9E3C-DAA12B66C694}" srcOrd="1" destOrd="0" presId="urn:microsoft.com/office/officeart/2005/8/layout/hierarchy2"/>
    <dgm:cxn modelId="{A1BE1634-8C8F-4E1D-A6C5-9381F1EEBC4C}" type="presParOf" srcId="{58B7D736-6288-49C0-9E3C-DAA12B66C694}" destId="{A6440170-65D8-4ACC-BD8E-3BDF6115043A}" srcOrd="0" destOrd="0" presId="urn:microsoft.com/office/officeart/2005/8/layout/hierarchy2"/>
    <dgm:cxn modelId="{5F92394B-DFC8-4B86-A3C7-876EC7614FEF}" type="presParOf" srcId="{A6440170-65D8-4ACC-BD8E-3BDF6115043A}" destId="{46FAC6B0-E379-4157-B802-BBACC9D8E5C8}" srcOrd="0" destOrd="0" presId="urn:microsoft.com/office/officeart/2005/8/layout/hierarchy2"/>
    <dgm:cxn modelId="{976349AA-6ACA-49A1-9E06-5307BF05F9A9}" type="presParOf" srcId="{58B7D736-6288-49C0-9E3C-DAA12B66C694}" destId="{B5A835CE-9EE5-4A2A-9B2E-9180855AF5FE}" srcOrd="1" destOrd="0" presId="urn:microsoft.com/office/officeart/2005/8/layout/hierarchy2"/>
    <dgm:cxn modelId="{36E72928-FB19-4C96-BB0B-75D5BC868AEF}" type="presParOf" srcId="{B5A835CE-9EE5-4A2A-9B2E-9180855AF5FE}" destId="{BFE8CA85-6019-4B10-83FB-79AF00D07C77}" srcOrd="0" destOrd="0" presId="urn:microsoft.com/office/officeart/2005/8/layout/hierarchy2"/>
    <dgm:cxn modelId="{321911D2-9483-44AF-803C-4A953AA20825}" type="presParOf" srcId="{B5A835CE-9EE5-4A2A-9B2E-9180855AF5FE}" destId="{94B581A2-FF92-4169-B940-E7B42AE2C777}" srcOrd="1" destOrd="0" presId="urn:microsoft.com/office/officeart/2005/8/layout/hierarchy2"/>
    <dgm:cxn modelId="{6D099A3C-BDE9-44DF-9FB5-7C51308001A1}" type="presParOf" srcId="{94B581A2-FF92-4169-B940-E7B42AE2C777}" destId="{75A50B81-7099-4698-A484-7DB507532DBE}" srcOrd="0" destOrd="0" presId="urn:microsoft.com/office/officeart/2005/8/layout/hierarchy2"/>
    <dgm:cxn modelId="{8004F3EC-77A1-4F1E-86D8-63E67B2CB053}" type="presParOf" srcId="{75A50B81-7099-4698-A484-7DB507532DBE}" destId="{51FFC9D4-4744-4D34-90DE-AC1D42DCD174}" srcOrd="0" destOrd="0" presId="urn:microsoft.com/office/officeart/2005/8/layout/hierarchy2"/>
    <dgm:cxn modelId="{885796B3-559D-4E5E-9935-00231EA625D5}" type="presParOf" srcId="{94B581A2-FF92-4169-B940-E7B42AE2C777}" destId="{D9D66497-5FC3-40CC-8BF6-20E4DE18AA22}" srcOrd="1" destOrd="0" presId="urn:microsoft.com/office/officeart/2005/8/layout/hierarchy2"/>
    <dgm:cxn modelId="{BD40D659-3D8D-4867-B862-F59836B21497}" type="presParOf" srcId="{D9D66497-5FC3-40CC-8BF6-20E4DE18AA22}" destId="{43DC9711-0DE5-4FC3-A039-6D256AA8CF87}" srcOrd="0" destOrd="0" presId="urn:microsoft.com/office/officeart/2005/8/layout/hierarchy2"/>
    <dgm:cxn modelId="{8F056732-1374-46DF-9439-92942E0A93F4}" type="presParOf" srcId="{D9D66497-5FC3-40CC-8BF6-20E4DE18AA22}" destId="{D2045D50-1D22-4B81-BA97-6AFA806F8751}" srcOrd="1" destOrd="0" presId="urn:microsoft.com/office/officeart/2005/8/layout/hierarchy2"/>
    <dgm:cxn modelId="{4DA24662-2919-4181-A108-2654DDD4E2FF}" type="presParOf" srcId="{D2045D50-1D22-4B81-BA97-6AFA806F8751}" destId="{D31530CC-3A26-4F99-943E-DFB5FE5B256F}" srcOrd="0" destOrd="0" presId="urn:microsoft.com/office/officeart/2005/8/layout/hierarchy2"/>
    <dgm:cxn modelId="{6F610D6D-A6A5-4C1D-9FFA-94CFD629BA8E}" type="presParOf" srcId="{D31530CC-3A26-4F99-943E-DFB5FE5B256F}" destId="{330343AA-2984-4800-B3EA-8CA0220A4975}" srcOrd="0" destOrd="0" presId="urn:microsoft.com/office/officeart/2005/8/layout/hierarchy2"/>
    <dgm:cxn modelId="{035495F6-4F9B-44D9-A7BF-0D1B6144DD39}" type="presParOf" srcId="{D2045D50-1D22-4B81-BA97-6AFA806F8751}" destId="{73A54DCE-0242-4281-915B-7BAD8D6C0AED}" srcOrd="1" destOrd="0" presId="urn:microsoft.com/office/officeart/2005/8/layout/hierarchy2"/>
    <dgm:cxn modelId="{CD30B816-154C-4CED-8545-A9F53FB33DAD}" type="presParOf" srcId="{73A54DCE-0242-4281-915B-7BAD8D6C0AED}" destId="{B5687318-AF52-4AE0-9F31-F02CE1053909}" srcOrd="0" destOrd="0" presId="urn:microsoft.com/office/officeart/2005/8/layout/hierarchy2"/>
    <dgm:cxn modelId="{CC4941C7-31B9-4E26-897F-242FD0D99DDA}" type="presParOf" srcId="{73A54DCE-0242-4281-915B-7BAD8D6C0AED}" destId="{22DEB8E8-B837-45CF-85A8-11B0103DCBF2}" srcOrd="1" destOrd="0" presId="urn:microsoft.com/office/officeart/2005/8/layout/hierarchy2"/>
    <dgm:cxn modelId="{3744B42D-05AD-4894-899B-F344C4ED7633}" type="presParOf" srcId="{22DEB8E8-B837-45CF-85A8-11B0103DCBF2}" destId="{7EE62D2C-DFFA-4C63-AC6F-54E3AF9F601F}" srcOrd="0" destOrd="0" presId="urn:microsoft.com/office/officeart/2005/8/layout/hierarchy2"/>
    <dgm:cxn modelId="{E3D30728-1C36-4BB0-BB12-057AFB10E77D}" type="presParOf" srcId="{7EE62D2C-DFFA-4C63-AC6F-54E3AF9F601F}" destId="{6F0C65F7-817D-490C-A6A4-8EBC23136DC1}" srcOrd="0" destOrd="0" presId="urn:microsoft.com/office/officeart/2005/8/layout/hierarchy2"/>
    <dgm:cxn modelId="{4EBB4BB7-ADF5-412F-8D29-7CB47AB8FA5A}" type="presParOf" srcId="{22DEB8E8-B837-45CF-85A8-11B0103DCBF2}" destId="{F40EFC96-63BF-4282-ADA4-60C1DC58C9B0}" srcOrd="1" destOrd="0" presId="urn:microsoft.com/office/officeart/2005/8/layout/hierarchy2"/>
    <dgm:cxn modelId="{A842328E-5558-4C5C-AF01-43C04232373E}" type="presParOf" srcId="{F40EFC96-63BF-4282-ADA4-60C1DC58C9B0}" destId="{AA21EBBA-020B-4738-A712-F14D10FF6F9D}" srcOrd="0" destOrd="0" presId="urn:microsoft.com/office/officeart/2005/8/layout/hierarchy2"/>
    <dgm:cxn modelId="{77ED4F2A-44A1-43D5-87B6-6EA65FC22E2D}" type="presParOf" srcId="{F40EFC96-63BF-4282-ADA4-60C1DC58C9B0}" destId="{123B0143-DA5D-4452-91E5-2A944479F8FA}" srcOrd="1" destOrd="0" presId="urn:microsoft.com/office/officeart/2005/8/layout/hierarchy2"/>
    <dgm:cxn modelId="{3E6B6A29-E399-466F-988E-42E94EB70532}" type="presParOf" srcId="{123B0143-DA5D-4452-91E5-2A944479F8FA}" destId="{1F7418D5-6BC7-4B55-A911-4A7BC8D0F5F4}" srcOrd="0" destOrd="0" presId="urn:microsoft.com/office/officeart/2005/8/layout/hierarchy2"/>
    <dgm:cxn modelId="{BF6BCCE8-F21E-4876-B577-97967E54180E}" type="presParOf" srcId="{1F7418D5-6BC7-4B55-A911-4A7BC8D0F5F4}" destId="{52AB7515-7B92-4B04-B701-07778F9C4DCE}" srcOrd="0" destOrd="0" presId="urn:microsoft.com/office/officeart/2005/8/layout/hierarchy2"/>
    <dgm:cxn modelId="{B7BED205-EB78-4264-925C-CDBF85BA5B60}" type="presParOf" srcId="{123B0143-DA5D-4452-91E5-2A944479F8FA}" destId="{41FD9D39-87E0-4C21-97CD-243C9B3B5445}" srcOrd="1" destOrd="0" presId="urn:microsoft.com/office/officeart/2005/8/layout/hierarchy2"/>
    <dgm:cxn modelId="{B24AC535-F112-459E-9124-55202D7A7D1B}" type="presParOf" srcId="{41FD9D39-87E0-4C21-97CD-243C9B3B5445}" destId="{4706848B-B84D-422F-B067-68BD0F80B217}" srcOrd="0" destOrd="0" presId="urn:microsoft.com/office/officeart/2005/8/layout/hierarchy2"/>
    <dgm:cxn modelId="{872B879E-4243-4153-B9C5-6A7D02BCCD7E}" type="presParOf" srcId="{41FD9D39-87E0-4C21-97CD-243C9B3B5445}" destId="{3CA4B1D0-04E2-4C7B-82A7-F66982102B47}" srcOrd="1" destOrd="0" presId="urn:microsoft.com/office/officeart/2005/8/layout/hierarchy2"/>
    <dgm:cxn modelId="{2212BC51-4C38-464B-B91C-95620C46FF78}" type="presParOf" srcId="{123B0143-DA5D-4452-91E5-2A944479F8FA}" destId="{BDABACB2-C687-4935-86E7-46933122FC5C}" srcOrd="2" destOrd="0" presId="urn:microsoft.com/office/officeart/2005/8/layout/hierarchy2"/>
    <dgm:cxn modelId="{234EDD46-B9FC-410D-AAAF-E9440F9D1110}" type="presParOf" srcId="{BDABACB2-C687-4935-86E7-46933122FC5C}" destId="{4B6EAD23-1CE5-48DA-8292-40C15700D84E}" srcOrd="0" destOrd="0" presId="urn:microsoft.com/office/officeart/2005/8/layout/hierarchy2"/>
    <dgm:cxn modelId="{F756B7F7-FB0B-4389-8C7F-D3ECBBAE667B}" type="presParOf" srcId="{123B0143-DA5D-4452-91E5-2A944479F8FA}" destId="{D693F4A3-48B5-49E6-9B69-802F3639E127}" srcOrd="3" destOrd="0" presId="urn:microsoft.com/office/officeart/2005/8/layout/hierarchy2"/>
    <dgm:cxn modelId="{00A4266C-B13B-4A4A-8B22-F4F7E2882839}" type="presParOf" srcId="{D693F4A3-48B5-49E6-9B69-802F3639E127}" destId="{7157C0C9-DC09-4825-9EC4-17ABEE8D8E4B}" srcOrd="0" destOrd="0" presId="urn:microsoft.com/office/officeart/2005/8/layout/hierarchy2"/>
    <dgm:cxn modelId="{A4286156-D8BC-4B76-8FC2-13524105A750}" type="presParOf" srcId="{D693F4A3-48B5-49E6-9B69-802F3639E127}" destId="{9259534D-C072-4AEF-857F-FE019539FB32}"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48DE3-2A0E-4DDF-A349-19257A7BBB0D}">
      <dsp:nvSpPr>
        <dsp:cNvPr id="0" name=""/>
        <dsp:cNvSpPr/>
      </dsp:nvSpPr>
      <dsp:spPr>
        <a:xfrm>
          <a:off x="62672" y="361851"/>
          <a:ext cx="1257234" cy="6286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Matter/Mass</a:t>
          </a:r>
          <a:endParaRPr lang="en-US" sz="900" kern="1200" dirty="0"/>
        </a:p>
      </dsp:txBody>
      <dsp:txXfrm>
        <a:off x="81084" y="380263"/>
        <a:ext cx="1220410" cy="591793"/>
      </dsp:txXfrm>
    </dsp:sp>
    <dsp:sp modelId="{25917DA5-0633-445C-A558-EE4A27EBE90A}">
      <dsp:nvSpPr>
        <dsp:cNvPr id="0" name=""/>
        <dsp:cNvSpPr/>
      </dsp:nvSpPr>
      <dsp:spPr>
        <a:xfrm>
          <a:off x="1319908" y="634324"/>
          <a:ext cx="502893" cy="83671"/>
        </a:xfrm>
        <a:custGeom>
          <a:avLst/>
          <a:gdLst/>
          <a:ahLst/>
          <a:cxnLst/>
          <a:rect l="0" t="0" r="0" b="0"/>
          <a:pathLst>
            <a:path>
              <a:moveTo>
                <a:pt x="0" y="41835"/>
              </a:moveTo>
              <a:lnTo>
                <a:pt x="502893" y="4183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1558782" y="663587"/>
        <a:ext cx="25144" cy="25144"/>
      </dsp:txXfrm>
    </dsp:sp>
    <dsp:sp modelId="{D4B636FD-FA67-4E93-907B-A174EB71F37E}">
      <dsp:nvSpPr>
        <dsp:cNvPr id="0" name=""/>
        <dsp:cNvSpPr/>
      </dsp:nvSpPr>
      <dsp:spPr>
        <a:xfrm>
          <a:off x="1822801" y="361851"/>
          <a:ext cx="1257234" cy="6286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t>Elements/Compounds</a:t>
          </a:r>
          <a:endParaRPr lang="en-CA" sz="900" kern="1200" dirty="0"/>
        </a:p>
      </dsp:txBody>
      <dsp:txXfrm>
        <a:off x="1841213" y="380263"/>
        <a:ext cx="1220410" cy="591793"/>
      </dsp:txXfrm>
    </dsp:sp>
    <dsp:sp modelId="{A6440170-65D8-4ACC-BD8E-3BDF6115043A}">
      <dsp:nvSpPr>
        <dsp:cNvPr id="0" name=""/>
        <dsp:cNvSpPr/>
      </dsp:nvSpPr>
      <dsp:spPr>
        <a:xfrm>
          <a:off x="3080036" y="634324"/>
          <a:ext cx="502893" cy="83671"/>
        </a:xfrm>
        <a:custGeom>
          <a:avLst/>
          <a:gdLst/>
          <a:ahLst/>
          <a:cxnLst/>
          <a:rect l="0" t="0" r="0" b="0"/>
          <a:pathLst>
            <a:path>
              <a:moveTo>
                <a:pt x="0" y="41835"/>
              </a:moveTo>
              <a:lnTo>
                <a:pt x="502893" y="4183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3318911" y="663587"/>
        <a:ext cx="25144" cy="25144"/>
      </dsp:txXfrm>
    </dsp:sp>
    <dsp:sp modelId="{BFE8CA85-6019-4B10-83FB-79AF00D07C77}">
      <dsp:nvSpPr>
        <dsp:cNvPr id="0" name=""/>
        <dsp:cNvSpPr/>
      </dsp:nvSpPr>
      <dsp:spPr>
        <a:xfrm>
          <a:off x="3582930" y="361851"/>
          <a:ext cx="1257234" cy="6286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i="1" kern="1200" dirty="0"/>
            <a:t>Molecules (Electrostatic Forces)</a:t>
          </a:r>
        </a:p>
      </dsp:txBody>
      <dsp:txXfrm>
        <a:off x="3601342" y="380263"/>
        <a:ext cx="1220410" cy="591793"/>
      </dsp:txXfrm>
    </dsp:sp>
    <dsp:sp modelId="{75A50B81-7099-4698-A484-7DB507532DBE}">
      <dsp:nvSpPr>
        <dsp:cNvPr id="0" name=""/>
        <dsp:cNvSpPr/>
      </dsp:nvSpPr>
      <dsp:spPr>
        <a:xfrm>
          <a:off x="4840166" y="634324"/>
          <a:ext cx="502893" cy="83671"/>
        </a:xfrm>
        <a:custGeom>
          <a:avLst/>
          <a:gdLst/>
          <a:ahLst/>
          <a:cxnLst/>
          <a:rect l="0" t="0" r="0" b="0"/>
          <a:pathLst>
            <a:path>
              <a:moveTo>
                <a:pt x="0" y="41835"/>
              </a:moveTo>
              <a:lnTo>
                <a:pt x="502893" y="418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5079040" y="663587"/>
        <a:ext cx="25144" cy="25144"/>
      </dsp:txXfrm>
    </dsp:sp>
    <dsp:sp modelId="{43DC9711-0DE5-4FC3-A039-6D256AA8CF87}">
      <dsp:nvSpPr>
        <dsp:cNvPr id="0" name=""/>
        <dsp:cNvSpPr/>
      </dsp:nvSpPr>
      <dsp:spPr>
        <a:xfrm>
          <a:off x="5343059" y="361851"/>
          <a:ext cx="1257234" cy="6286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i="1" kern="1200" dirty="0"/>
            <a:t>Atoms</a:t>
          </a:r>
        </a:p>
      </dsp:txBody>
      <dsp:txXfrm>
        <a:off x="5361471" y="380263"/>
        <a:ext cx="1220410" cy="591793"/>
      </dsp:txXfrm>
    </dsp:sp>
    <dsp:sp modelId="{D31530CC-3A26-4F99-943E-DFB5FE5B256F}">
      <dsp:nvSpPr>
        <dsp:cNvPr id="0" name=""/>
        <dsp:cNvSpPr/>
      </dsp:nvSpPr>
      <dsp:spPr>
        <a:xfrm>
          <a:off x="6600294" y="634324"/>
          <a:ext cx="502894" cy="83671"/>
        </a:xfrm>
        <a:custGeom>
          <a:avLst/>
          <a:gdLst/>
          <a:ahLst/>
          <a:cxnLst/>
          <a:rect l="0" t="0" r="0" b="0"/>
          <a:pathLst>
            <a:path>
              <a:moveTo>
                <a:pt x="0" y="41835"/>
              </a:moveTo>
              <a:lnTo>
                <a:pt x="502894" y="418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6839169" y="663587"/>
        <a:ext cx="25144" cy="25144"/>
      </dsp:txXfrm>
    </dsp:sp>
    <dsp:sp modelId="{B5687318-AF52-4AE0-9F31-F02CE1053909}">
      <dsp:nvSpPr>
        <dsp:cNvPr id="0" name=""/>
        <dsp:cNvSpPr/>
      </dsp:nvSpPr>
      <dsp:spPr>
        <a:xfrm>
          <a:off x="7103188" y="361851"/>
          <a:ext cx="1257234" cy="6286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i="1" kern="1200" dirty="0"/>
            <a:t>Electrons (-</a:t>
          </a:r>
          <a:r>
            <a:rPr lang="en-CA" sz="900" i="1" kern="1200" dirty="0" err="1"/>
            <a:t>ve</a:t>
          </a:r>
          <a:r>
            <a:rPr lang="en-CA" sz="900" i="1" kern="1200" dirty="0"/>
            <a:t> charge)</a:t>
          </a:r>
        </a:p>
      </dsp:txBody>
      <dsp:txXfrm>
        <a:off x="7121600" y="380263"/>
        <a:ext cx="1220410" cy="591793"/>
      </dsp:txXfrm>
    </dsp:sp>
    <dsp:sp modelId="{7EE62D2C-DFFA-4C63-AC6F-54E3AF9F601F}">
      <dsp:nvSpPr>
        <dsp:cNvPr id="0" name=""/>
        <dsp:cNvSpPr/>
      </dsp:nvSpPr>
      <dsp:spPr>
        <a:xfrm>
          <a:off x="8360424" y="634324"/>
          <a:ext cx="502893" cy="83671"/>
        </a:xfrm>
        <a:custGeom>
          <a:avLst/>
          <a:gdLst/>
          <a:ahLst/>
          <a:cxnLst/>
          <a:rect l="0" t="0" r="0" b="0"/>
          <a:pathLst>
            <a:path>
              <a:moveTo>
                <a:pt x="0" y="41835"/>
              </a:moveTo>
              <a:lnTo>
                <a:pt x="502893" y="418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8599298" y="663587"/>
        <a:ext cx="25144" cy="25144"/>
      </dsp:txXfrm>
    </dsp:sp>
    <dsp:sp modelId="{AA21EBBA-020B-4738-A712-F14D10FF6F9D}">
      <dsp:nvSpPr>
        <dsp:cNvPr id="0" name=""/>
        <dsp:cNvSpPr/>
      </dsp:nvSpPr>
      <dsp:spPr>
        <a:xfrm>
          <a:off x="8863317" y="361851"/>
          <a:ext cx="1257234" cy="6286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i="1" kern="1200" dirty="0"/>
            <a:t>Nucleus</a:t>
          </a:r>
        </a:p>
      </dsp:txBody>
      <dsp:txXfrm>
        <a:off x="8881729" y="380263"/>
        <a:ext cx="1220410" cy="591793"/>
      </dsp:txXfrm>
    </dsp:sp>
    <dsp:sp modelId="{1F7418D5-6BC7-4B55-A911-4A7BC8D0F5F4}">
      <dsp:nvSpPr>
        <dsp:cNvPr id="0" name=""/>
        <dsp:cNvSpPr/>
      </dsp:nvSpPr>
      <dsp:spPr>
        <a:xfrm rot="19457599">
          <a:off x="10062342" y="453596"/>
          <a:ext cx="619315" cy="83671"/>
        </a:xfrm>
        <a:custGeom>
          <a:avLst/>
          <a:gdLst/>
          <a:ahLst/>
          <a:cxnLst/>
          <a:rect l="0" t="0" r="0" b="0"/>
          <a:pathLst>
            <a:path>
              <a:moveTo>
                <a:pt x="0" y="41835"/>
              </a:moveTo>
              <a:lnTo>
                <a:pt x="619315" y="418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10356517" y="479949"/>
        <a:ext cx="30965" cy="30965"/>
      </dsp:txXfrm>
    </dsp:sp>
    <dsp:sp modelId="{4706848B-B84D-422F-B067-68BD0F80B217}">
      <dsp:nvSpPr>
        <dsp:cNvPr id="0" name=""/>
        <dsp:cNvSpPr/>
      </dsp:nvSpPr>
      <dsp:spPr>
        <a:xfrm>
          <a:off x="10623446" y="396"/>
          <a:ext cx="1257234" cy="6286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dirty="0"/>
            <a:t>Protons (+</a:t>
          </a:r>
          <a:r>
            <a:rPr lang="en-CA" sz="900" kern="1200" dirty="0" err="1"/>
            <a:t>ve</a:t>
          </a:r>
          <a:r>
            <a:rPr lang="en-CA" sz="900" kern="1200" dirty="0"/>
            <a:t> charge) </a:t>
          </a:r>
          <a:br>
            <a:rPr lang="en-CA" sz="900" kern="1200" dirty="0"/>
          </a:br>
          <a:r>
            <a:rPr lang="en-CA" sz="900" kern="1200" dirty="0"/>
            <a:t>and its Quarks</a:t>
          </a:r>
        </a:p>
      </dsp:txBody>
      <dsp:txXfrm>
        <a:off x="10641858" y="18808"/>
        <a:ext cx="1220410" cy="591793"/>
      </dsp:txXfrm>
    </dsp:sp>
    <dsp:sp modelId="{BDABACB2-C687-4935-86E7-46933122FC5C}">
      <dsp:nvSpPr>
        <dsp:cNvPr id="0" name=""/>
        <dsp:cNvSpPr/>
      </dsp:nvSpPr>
      <dsp:spPr>
        <a:xfrm rot="2142401">
          <a:off x="10062342" y="815051"/>
          <a:ext cx="619315" cy="83671"/>
        </a:xfrm>
        <a:custGeom>
          <a:avLst/>
          <a:gdLst/>
          <a:ahLst/>
          <a:cxnLst/>
          <a:rect l="0" t="0" r="0" b="0"/>
          <a:pathLst>
            <a:path>
              <a:moveTo>
                <a:pt x="0" y="41835"/>
              </a:moveTo>
              <a:lnTo>
                <a:pt x="619315" y="418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Text" lastClr="000000"/>
            </a:solidFill>
          </a:endParaRPr>
        </a:p>
      </dsp:txBody>
      <dsp:txXfrm>
        <a:off x="10356517" y="841404"/>
        <a:ext cx="30965" cy="30965"/>
      </dsp:txXfrm>
    </dsp:sp>
    <dsp:sp modelId="{7157C0C9-DC09-4825-9EC4-17ABEE8D8E4B}">
      <dsp:nvSpPr>
        <dsp:cNvPr id="0" name=""/>
        <dsp:cNvSpPr/>
      </dsp:nvSpPr>
      <dsp:spPr>
        <a:xfrm>
          <a:off x="10623446" y="723306"/>
          <a:ext cx="1257234" cy="6286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dirty="0"/>
            <a:t>Neutrons </a:t>
          </a:r>
          <a:br>
            <a:rPr lang="en-CA" sz="900" kern="1200" dirty="0"/>
          </a:br>
          <a:r>
            <a:rPr lang="en-CA" sz="900" kern="1200" dirty="0"/>
            <a:t>and its Quarks</a:t>
          </a:r>
        </a:p>
      </dsp:txBody>
      <dsp:txXfrm>
        <a:off x="10641858" y="741718"/>
        <a:ext cx="1220410" cy="5917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94F3DE-D638-4745-9ED7-D867AFD27833}" type="datetimeFigureOut">
              <a:rPr lang="en-US" smtClean="0"/>
              <a:t>5/27/23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B8C718-07CA-4B75-AB20-72D67692CE96}" type="slidenum">
              <a:rPr lang="en-US" smtClean="0"/>
              <a:t>‹#›</a:t>
            </a:fld>
            <a:endParaRPr lang="en-US"/>
          </a:p>
        </p:txBody>
      </p:sp>
    </p:spTree>
    <p:extLst>
      <p:ext uri="{BB962C8B-B14F-4D97-AF65-F5344CB8AC3E}">
        <p14:creationId xmlns:p14="http://schemas.microsoft.com/office/powerpoint/2010/main" val="107153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A519C-90A0-4E66-89AD-B2B05D54A8DE}" type="datetimeFigureOut">
              <a:rPr lang="en-US" smtClean="0"/>
              <a:t>5/27/23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A91CA0-EEE1-42C5-AAF8-FF8F00FF449A}" type="slidenum">
              <a:rPr lang="en-US" smtClean="0"/>
              <a:t>‹#›</a:t>
            </a:fld>
            <a:endParaRPr lang="en-US" dirty="0"/>
          </a:p>
        </p:txBody>
      </p:sp>
    </p:spTree>
    <p:extLst>
      <p:ext uri="{BB962C8B-B14F-4D97-AF65-F5344CB8AC3E}">
        <p14:creationId xmlns:p14="http://schemas.microsoft.com/office/powerpoint/2010/main" val="419918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A91CA0-EEE1-42C5-AAF8-FF8F00FF449A}" type="slidenum">
              <a:rPr lang="en-US" smtClean="0"/>
              <a:t>0</a:t>
            </a:fld>
            <a:endParaRPr lang="en-US" dirty="0"/>
          </a:p>
        </p:txBody>
      </p:sp>
    </p:spTree>
    <p:extLst>
      <p:ext uri="{BB962C8B-B14F-4D97-AF65-F5344CB8AC3E}">
        <p14:creationId xmlns:p14="http://schemas.microsoft.com/office/powerpoint/2010/main" val="2331065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10</a:t>
            </a:fld>
            <a:endParaRPr lang="en-US" dirty="0"/>
          </a:p>
        </p:txBody>
      </p:sp>
    </p:spTree>
    <p:extLst>
      <p:ext uri="{BB962C8B-B14F-4D97-AF65-F5344CB8AC3E}">
        <p14:creationId xmlns:p14="http://schemas.microsoft.com/office/powerpoint/2010/main" val="130008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11</a:t>
            </a:fld>
            <a:endParaRPr lang="en-US" dirty="0"/>
          </a:p>
        </p:txBody>
      </p:sp>
    </p:spTree>
    <p:extLst>
      <p:ext uri="{BB962C8B-B14F-4D97-AF65-F5344CB8AC3E}">
        <p14:creationId xmlns:p14="http://schemas.microsoft.com/office/powerpoint/2010/main" val="374633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12</a:t>
            </a:fld>
            <a:endParaRPr lang="en-US" dirty="0"/>
          </a:p>
        </p:txBody>
      </p:sp>
    </p:spTree>
    <p:extLst>
      <p:ext uri="{BB962C8B-B14F-4D97-AF65-F5344CB8AC3E}">
        <p14:creationId xmlns:p14="http://schemas.microsoft.com/office/powerpoint/2010/main" val="179367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13</a:t>
            </a:fld>
            <a:endParaRPr lang="en-US" dirty="0"/>
          </a:p>
        </p:txBody>
      </p:sp>
    </p:spTree>
    <p:extLst>
      <p:ext uri="{BB962C8B-B14F-4D97-AF65-F5344CB8AC3E}">
        <p14:creationId xmlns:p14="http://schemas.microsoft.com/office/powerpoint/2010/main" val="27545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14</a:t>
            </a:fld>
            <a:endParaRPr lang="en-US" dirty="0"/>
          </a:p>
        </p:txBody>
      </p:sp>
    </p:spTree>
    <p:extLst>
      <p:ext uri="{BB962C8B-B14F-4D97-AF65-F5344CB8AC3E}">
        <p14:creationId xmlns:p14="http://schemas.microsoft.com/office/powerpoint/2010/main" val="44186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15</a:t>
            </a:fld>
            <a:endParaRPr lang="en-US" dirty="0"/>
          </a:p>
        </p:txBody>
      </p:sp>
    </p:spTree>
    <p:extLst>
      <p:ext uri="{BB962C8B-B14F-4D97-AF65-F5344CB8AC3E}">
        <p14:creationId xmlns:p14="http://schemas.microsoft.com/office/powerpoint/2010/main" val="386995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16</a:t>
            </a:fld>
            <a:endParaRPr lang="en-US" dirty="0"/>
          </a:p>
        </p:txBody>
      </p:sp>
    </p:spTree>
    <p:extLst>
      <p:ext uri="{BB962C8B-B14F-4D97-AF65-F5344CB8AC3E}">
        <p14:creationId xmlns:p14="http://schemas.microsoft.com/office/powerpoint/2010/main" val="1848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17</a:t>
            </a:fld>
            <a:endParaRPr lang="en-US" dirty="0"/>
          </a:p>
        </p:txBody>
      </p:sp>
    </p:spTree>
    <p:extLst>
      <p:ext uri="{BB962C8B-B14F-4D97-AF65-F5344CB8AC3E}">
        <p14:creationId xmlns:p14="http://schemas.microsoft.com/office/powerpoint/2010/main" val="3417317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18</a:t>
            </a:fld>
            <a:endParaRPr lang="en-US" dirty="0"/>
          </a:p>
        </p:txBody>
      </p:sp>
    </p:spTree>
    <p:extLst>
      <p:ext uri="{BB962C8B-B14F-4D97-AF65-F5344CB8AC3E}">
        <p14:creationId xmlns:p14="http://schemas.microsoft.com/office/powerpoint/2010/main" val="1007579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19</a:t>
            </a:fld>
            <a:endParaRPr lang="en-US" dirty="0"/>
          </a:p>
        </p:txBody>
      </p:sp>
    </p:spTree>
    <p:extLst>
      <p:ext uri="{BB962C8B-B14F-4D97-AF65-F5344CB8AC3E}">
        <p14:creationId xmlns:p14="http://schemas.microsoft.com/office/powerpoint/2010/main" val="210851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a:t>
            </a:fld>
            <a:endParaRPr lang="en-US" dirty="0"/>
          </a:p>
        </p:txBody>
      </p:sp>
    </p:spTree>
    <p:extLst>
      <p:ext uri="{BB962C8B-B14F-4D97-AF65-F5344CB8AC3E}">
        <p14:creationId xmlns:p14="http://schemas.microsoft.com/office/powerpoint/2010/main" val="39114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20</a:t>
            </a:fld>
            <a:endParaRPr lang="en-US" dirty="0"/>
          </a:p>
        </p:txBody>
      </p:sp>
    </p:spTree>
    <p:extLst>
      <p:ext uri="{BB962C8B-B14F-4D97-AF65-F5344CB8AC3E}">
        <p14:creationId xmlns:p14="http://schemas.microsoft.com/office/powerpoint/2010/main" val="1047667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21</a:t>
            </a:fld>
            <a:endParaRPr lang="en-US" dirty="0"/>
          </a:p>
        </p:txBody>
      </p:sp>
    </p:spTree>
    <p:extLst>
      <p:ext uri="{BB962C8B-B14F-4D97-AF65-F5344CB8AC3E}">
        <p14:creationId xmlns:p14="http://schemas.microsoft.com/office/powerpoint/2010/main" val="331959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22</a:t>
            </a:fld>
            <a:endParaRPr lang="en-US" dirty="0"/>
          </a:p>
        </p:txBody>
      </p:sp>
    </p:spTree>
    <p:extLst>
      <p:ext uri="{BB962C8B-B14F-4D97-AF65-F5344CB8AC3E}">
        <p14:creationId xmlns:p14="http://schemas.microsoft.com/office/powerpoint/2010/main" val="3520791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23</a:t>
            </a:fld>
            <a:endParaRPr lang="en-US" dirty="0"/>
          </a:p>
        </p:txBody>
      </p:sp>
    </p:spTree>
    <p:extLst>
      <p:ext uri="{BB962C8B-B14F-4D97-AF65-F5344CB8AC3E}">
        <p14:creationId xmlns:p14="http://schemas.microsoft.com/office/powerpoint/2010/main" val="30267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24</a:t>
            </a:fld>
            <a:endParaRPr lang="en-US" dirty="0"/>
          </a:p>
        </p:txBody>
      </p:sp>
    </p:spTree>
    <p:extLst>
      <p:ext uri="{BB962C8B-B14F-4D97-AF65-F5344CB8AC3E}">
        <p14:creationId xmlns:p14="http://schemas.microsoft.com/office/powerpoint/2010/main" val="18176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25</a:t>
            </a:fld>
            <a:endParaRPr lang="en-US" dirty="0"/>
          </a:p>
        </p:txBody>
      </p:sp>
    </p:spTree>
    <p:extLst>
      <p:ext uri="{BB962C8B-B14F-4D97-AF65-F5344CB8AC3E}">
        <p14:creationId xmlns:p14="http://schemas.microsoft.com/office/powerpoint/2010/main" val="198659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26</a:t>
            </a:fld>
            <a:endParaRPr lang="en-US" dirty="0"/>
          </a:p>
        </p:txBody>
      </p:sp>
    </p:spTree>
    <p:extLst>
      <p:ext uri="{BB962C8B-B14F-4D97-AF65-F5344CB8AC3E}">
        <p14:creationId xmlns:p14="http://schemas.microsoft.com/office/powerpoint/2010/main" val="265461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27</a:t>
            </a:fld>
            <a:endParaRPr lang="en-US" dirty="0"/>
          </a:p>
        </p:txBody>
      </p:sp>
    </p:spTree>
    <p:extLst>
      <p:ext uri="{BB962C8B-B14F-4D97-AF65-F5344CB8AC3E}">
        <p14:creationId xmlns:p14="http://schemas.microsoft.com/office/powerpoint/2010/main" val="156728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28</a:t>
            </a:fld>
            <a:endParaRPr lang="en-US" dirty="0"/>
          </a:p>
        </p:txBody>
      </p:sp>
    </p:spTree>
    <p:extLst>
      <p:ext uri="{BB962C8B-B14F-4D97-AF65-F5344CB8AC3E}">
        <p14:creationId xmlns:p14="http://schemas.microsoft.com/office/powerpoint/2010/main" val="2310099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29</a:t>
            </a:fld>
            <a:endParaRPr lang="en-US" dirty="0"/>
          </a:p>
        </p:txBody>
      </p:sp>
    </p:spTree>
    <p:extLst>
      <p:ext uri="{BB962C8B-B14F-4D97-AF65-F5344CB8AC3E}">
        <p14:creationId xmlns:p14="http://schemas.microsoft.com/office/powerpoint/2010/main" val="2897011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a:t>
            </a:fld>
            <a:endParaRPr lang="en-US" dirty="0"/>
          </a:p>
        </p:txBody>
      </p:sp>
    </p:spTree>
    <p:extLst>
      <p:ext uri="{BB962C8B-B14F-4D97-AF65-F5344CB8AC3E}">
        <p14:creationId xmlns:p14="http://schemas.microsoft.com/office/powerpoint/2010/main" val="2746554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30</a:t>
            </a:fld>
            <a:endParaRPr lang="en-US" dirty="0"/>
          </a:p>
        </p:txBody>
      </p:sp>
    </p:spTree>
    <p:extLst>
      <p:ext uri="{BB962C8B-B14F-4D97-AF65-F5344CB8AC3E}">
        <p14:creationId xmlns:p14="http://schemas.microsoft.com/office/powerpoint/2010/main" val="4143268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31</a:t>
            </a:fld>
            <a:endParaRPr lang="en-US" dirty="0"/>
          </a:p>
        </p:txBody>
      </p:sp>
    </p:spTree>
    <p:extLst>
      <p:ext uri="{BB962C8B-B14F-4D97-AF65-F5344CB8AC3E}">
        <p14:creationId xmlns:p14="http://schemas.microsoft.com/office/powerpoint/2010/main" val="3489683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32</a:t>
            </a:fld>
            <a:endParaRPr lang="en-US" dirty="0"/>
          </a:p>
        </p:txBody>
      </p:sp>
    </p:spTree>
    <p:extLst>
      <p:ext uri="{BB962C8B-B14F-4D97-AF65-F5344CB8AC3E}">
        <p14:creationId xmlns:p14="http://schemas.microsoft.com/office/powerpoint/2010/main" val="198714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33</a:t>
            </a:fld>
            <a:endParaRPr lang="en-US" dirty="0"/>
          </a:p>
        </p:txBody>
      </p:sp>
    </p:spTree>
    <p:extLst>
      <p:ext uri="{BB962C8B-B14F-4D97-AF65-F5344CB8AC3E}">
        <p14:creationId xmlns:p14="http://schemas.microsoft.com/office/powerpoint/2010/main" val="702779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34</a:t>
            </a:fld>
            <a:endParaRPr lang="en-US" dirty="0"/>
          </a:p>
        </p:txBody>
      </p:sp>
    </p:spTree>
    <p:extLst>
      <p:ext uri="{BB962C8B-B14F-4D97-AF65-F5344CB8AC3E}">
        <p14:creationId xmlns:p14="http://schemas.microsoft.com/office/powerpoint/2010/main" val="4132204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35</a:t>
            </a:fld>
            <a:endParaRPr lang="en-US" dirty="0"/>
          </a:p>
        </p:txBody>
      </p:sp>
    </p:spTree>
    <p:extLst>
      <p:ext uri="{BB962C8B-B14F-4D97-AF65-F5344CB8AC3E}">
        <p14:creationId xmlns:p14="http://schemas.microsoft.com/office/powerpoint/2010/main" val="931145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36</a:t>
            </a:fld>
            <a:endParaRPr lang="en-US" dirty="0"/>
          </a:p>
        </p:txBody>
      </p:sp>
    </p:spTree>
    <p:extLst>
      <p:ext uri="{BB962C8B-B14F-4D97-AF65-F5344CB8AC3E}">
        <p14:creationId xmlns:p14="http://schemas.microsoft.com/office/powerpoint/2010/main" val="454460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37</a:t>
            </a:fld>
            <a:endParaRPr lang="en-US" dirty="0"/>
          </a:p>
        </p:txBody>
      </p:sp>
    </p:spTree>
    <p:extLst>
      <p:ext uri="{BB962C8B-B14F-4D97-AF65-F5344CB8AC3E}">
        <p14:creationId xmlns:p14="http://schemas.microsoft.com/office/powerpoint/2010/main" val="142866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4</a:t>
            </a:fld>
            <a:endParaRPr lang="en-US" dirty="0"/>
          </a:p>
        </p:txBody>
      </p:sp>
    </p:spTree>
    <p:extLst>
      <p:ext uri="{BB962C8B-B14F-4D97-AF65-F5344CB8AC3E}">
        <p14:creationId xmlns:p14="http://schemas.microsoft.com/office/powerpoint/2010/main" val="1996984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5</a:t>
            </a:fld>
            <a:endParaRPr lang="en-US" dirty="0"/>
          </a:p>
        </p:txBody>
      </p:sp>
    </p:spTree>
    <p:extLst>
      <p:ext uri="{BB962C8B-B14F-4D97-AF65-F5344CB8AC3E}">
        <p14:creationId xmlns:p14="http://schemas.microsoft.com/office/powerpoint/2010/main" val="287020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6</a:t>
            </a:fld>
            <a:endParaRPr lang="en-US" dirty="0"/>
          </a:p>
        </p:txBody>
      </p:sp>
    </p:spTree>
    <p:extLst>
      <p:ext uri="{BB962C8B-B14F-4D97-AF65-F5344CB8AC3E}">
        <p14:creationId xmlns:p14="http://schemas.microsoft.com/office/powerpoint/2010/main" val="370246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7</a:t>
            </a:fld>
            <a:endParaRPr lang="en-US" dirty="0"/>
          </a:p>
        </p:txBody>
      </p:sp>
    </p:spTree>
    <p:extLst>
      <p:ext uri="{BB962C8B-B14F-4D97-AF65-F5344CB8AC3E}">
        <p14:creationId xmlns:p14="http://schemas.microsoft.com/office/powerpoint/2010/main" val="383342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8</a:t>
            </a:fld>
            <a:endParaRPr lang="en-US" dirty="0"/>
          </a:p>
        </p:txBody>
      </p:sp>
    </p:spTree>
    <p:extLst>
      <p:ext uri="{BB962C8B-B14F-4D97-AF65-F5344CB8AC3E}">
        <p14:creationId xmlns:p14="http://schemas.microsoft.com/office/powerpoint/2010/main" val="284201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A91CA0-EEE1-42C5-AAF8-FF8F00FF449A}" type="slidenum">
              <a:rPr lang="en-US" smtClean="0"/>
              <a:t>9</a:t>
            </a:fld>
            <a:endParaRPr lang="en-US" dirty="0"/>
          </a:p>
        </p:txBody>
      </p:sp>
    </p:spTree>
    <p:extLst>
      <p:ext uri="{BB962C8B-B14F-4D97-AF65-F5344CB8AC3E}">
        <p14:creationId xmlns:p14="http://schemas.microsoft.com/office/powerpoint/2010/main" val="4156396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ctrTitle"/>
          </p:nvPr>
        </p:nvSpPr>
        <p:spPr>
          <a:xfrm>
            <a:off x="1524000" y="1122363"/>
            <a:ext cx="9144000" cy="2387600"/>
          </a:xfrm>
          <a:solidFill>
            <a:schemeClr val="accent6">
              <a:lumMod val="75000"/>
            </a:schemeClr>
          </a:solidFill>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24340"/>
            <a:ext cx="9144000" cy="1655762"/>
          </a:xfrm>
        </p:spPr>
        <p:txBody>
          <a:bodyPr>
            <a:normAutofit/>
          </a:bodyPr>
          <a:lstStyle>
            <a:lvl1pPr marL="0" indent="0" algn="ctr">
              <a:buNone/>
              <a:defRPr sz="4000">
                <a:solidFill>
                  <a:srgbClr val="2E715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155922" y="6356350"/>
            <a:ext cx="2425477" cy="365125"/>
          </a:xfrm>
        </p:spPr>
        <p:txBody>
          <a:bodyPr/>
          <a:lstStyle/>
          <a:p>
            <a:fld id="{1B186027-7DAF-4EA9-BCC0-40EF79BB3EDE}" type="datetime1">
              <a:rPr lang="en-CA" smtClean="0"/>
              <a:t>2023-05-27</a:t>
            </a:fld>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4041338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EA3104-5B52-407E-B0A8-86B5FFBCBA7A}" type="datetime1">
              <a:rPr lang="en-CA" smtClean="0"/>
              <a:t>2023-05-27</a:t>
            </a:fld>
            <a:endParaRPr lang="en-US" dirty="0"/>
          </a:p>
        </p:txBody>
      </p:sp>
      <p:sp>
        <p:nvSpPr>
          <p:cNvPr id="6" name="Slide Number Placeholder 5"/>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157364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B9F42-E6C0-4E0F-8C0D-6BB286B0AD1C}" type="datetime1">
              <a:rPr lang="en-CA" smtClean="0"/>
              <a:t>2023-05-27</a:t>
            </a:fld>
            <a:endParaRPr lang="en-US" dirty="0"/>
          </a:p>
        </p:txBody>
      </p:sp>
      <p:sp>
        <p:nvSpPr>
          <p:cNvPr id="6" name="Slide Number Placeholder 5"/>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273724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solidFill>
            <a:schemeClr val="accent6">
              <a:lumMod val="75000"/>
            </a:schemeClr>
          </a:solidFill>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55922" y="6356350"/>
            <a:ext cx="2425477" cy="365125"/>
          </a:xfrm>
        </p:spPr>
        <p:txBody>
          <a:bodyPr/>
          <a:lstStyle/>
          <a:p>
            <a:fld id="{8331AF19-B7F5-4FAA-94ED-8B78572EB73B}" type="datetime1">
              <a:rPr lang="en-CA" smtClean="0"/>
              <a:t>2023-05-27</a:t>
            </a:fld>
            <a:endParaRPr lang="en-CA"/>
          </a:p>
        </p:txBody>
      </p:sp>
      <p:sp>
        <p:nvSpPr>
          <p:cNvPr id="6" name="Slide Number Placeholder 5"/>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236680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xfrm>
            <a:off x="831850" y="1709738"/>
            <a:ext cx="10515600" cy="2852737"/>
          </a:xfrm>
          <a:solidFill>
            <a:schemeClr val="accent6">
              <a:lumMod val="75000"/>
            </a:schemeClr>
          </a:solidFill>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55922" y="6356350"/>
            <a:ext cx="2425477" cy="365125"/>
          </a:xfrm>
        </p:spPr>
        <p:txBody>
          <a:bodyPr/>
          <a:lstStyle/>
          <a:p>
            <a:fld id="{BE15C1FF-6AFA-4D12-B5E2-8FFA469B16FF}" type="datetime1">
              <a:rPr lang="en-CA" smtClean="0"/>
              <a:t>2023-05-27</a:t>
            </a:fld>
            <a:endParaRPr lang="en-US" dirty="0"/>
          </a:p>
        </p:txBody>
      </p:sp>
      <p:sp>
        <p:nvSpPr>
          <p:cNvPr id="6" name="Slide Number Placeholder 5"/>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427344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solidFill>
            <a:schemeClr val="accent6">
              <a:lumMod val="7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262012-B17D-4EC0-90D1-AC5DF7CF1C97}" type="datetime1">
              <a:rPr lang="en-CA" smtClean="0"/>
              <a:t>2023-05-27</a:t>
            </a:fld>
            <a:endParaRPr lang="en-US" dirty="0"/>
          </a:p>
        </p:txBody>
      </p:sp>
      <p:sp>
        <p:nvSpPr>
          <p:cNvPr id="7" name="Slide Number Placeholder 6"/>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54375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xfrm>
            <a:off x="839788" y="365125"/>
            <a:ext cx="10515600" cy="1325563"/>
          </a:xfrm>
          <a:solidFill>
            <a:schemeClr val="accent6">
              <a:lumMod val="75000"/>
            </a:schemeClr>
          </a:solidFill>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155922" y="6356350"/>
            <a:ext cx="2425477" cy="365125"/>
          </a:xfrm>
        </p:spPr>
        <p:txBody>
          <a:bodyPr/>
          <a:lstStyle/>
          <a:p>
            <a:fld id="{7EBDFC27-A89A-4C14-A188-89514DF5DEF9}" type="datetime1">
              <a:rPr lang="en-CA" smtClean="0"/>
              <a:t>2023-05-27</a:t>
            </a:fld>
            <a:endParaRPr lang="en-US" dirty="0"/>
          </a:p>
        </p:txBody>
      </p:sp>
      <p:sp>
        <p:nvSpPr>
          <p:cNvPr id="9" name="Slide Number Placeholder 8"/>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376342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solidFill>
            <a:schemeClr val="accent6">
              <a:lumMod val="75000"/>
            </a:schemeClr>
          </a:solidFill>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1155922" y="6356350"/>
            <a:ext cx="2425477" cy="365125"/>
          </a:xfrm>
        </p:spPr>
        <p:txBody>
          <a:bodyPr/>
          <a:lstStyle/>
          <a:p>
            <a:fld id="{2C1F1E85-ACE8-4F2E-B1B2-200A8A1A6E4A}" type="datetime1">
              <a:rPr lang="en-CA" smtClean="0"/>
              <a:t>2023-05-27</a:t>
            </a:fld>
            <a:endParaRPr lang="en-US" dirty="0"/>
          </a:p>
        </p:txBody>
      </p:sp>
      <p:sp>
        <p:nvSpPr>
          <p:cNvPr id="5" name="Slide Number Placeholder 4"/>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227672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Date Placeholder 1"/>
          <p:cNvSpPr>
            <a:spLocks noGrp="1"/>
          </p:cNvSpPr>
          <p:nvPr>
            <p:ph type="dt" sz="half" idx="10"/>
          </p:nvPr>
        </p:nvSpPr>
        <p:spPr>
          <a:xfrm>
            <a:off x="1155922" y="6356350"/>
            <a:ext cx="2425477" cy="365125"/>
          </a:xfrm>
        </p:spPr>
        <p:txBody>
          <a:bodyPr/>
          <a:lstStyle/>
          <a:p>
            <a:fld id="{37B35CD4-B9EB-40EE-A4F7-0163F962F085}" type="datetime1">
              <a:rPr lang="en-CA" smtClean="0"/>
              <a:t>2023-05-27</a:t>
            </a:fld>
            <a:endParaRPr lang="en-US" dirty="0"/>
          </a:p>
        </p:txBody>
      </p:sp>
      <p:sp>
        <p:nvSpPr>
          <p:cNvPr id="4" name="Slide Number Placeholder 3"/>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303018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FC3731-6CD1-40EB-86DE-9CE721C9F603}" type="datetime1">
              <a:rPr lang="en-CA" smtClean="0"/>
              <a:t>2023-05-27</a:t>
            </a:fld>
            <a:endParaRPr lang="en-US" dirty="0"/>
          </a:p>
        </p:txBody>
      </p:sp>
      <p:sp>
        <p:nvSpPr>
          <p:cNvPr id="7" name="Slide Number Placeholder 6"/>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3659504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CCC4B2-C8FE-4E78-9A1A-17B5F3D1633A}" type="datetime1">
              <a:rPr lang="en-CA" smtClean="0"/>
              <a:t>2023-05-27</a:t>
            </a:fld>
            <a:endParaRPr lang="en-US" dirty="0"/>
          </a:p>
        </p:txBody>
      </p:sp>
      <p:sp>
        <p:nvSpPr>
          <p:cNvPr id="7" name="Slide Number Placeholder 6"/>
          <p:cNvSpPr>
            <a:spLocks noGrp="1"/>
          </p:cNvSpPr>
          <p:nvPr>
            <p:ph type="sldNum" sz="quarter" idx="12"/>
          </p:nvPr>
        </p:nvSpPr>
        <p:spPr/>
        <p:txBody>
          <a:bodyPr/>
          <a:lstStyle/>
          <a:p>
            <a:fld id="{9C96302D-50DE-436D-9A13-63B37C6E98AB}" type="slidenum">
              <a:rPr lang="en-US" smtClean="0"/>
              <a:t>‹#›</a:t>
            </a:fld>
            <a:endParaRPr lang="en-US" dirty="0"/>
          </a:p>
        </p:txBody>
      </p:sp>
    </p:spTree>
    <p:extLst>
      <p:ext uri="{BB962C8B-B14F-4D97-AF65-F5344CB8AC3E}">
        <p14:creationId xmlns:p14="http://schemas.microsoft.com/office/powerpoint/2010/main" val="217779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2193" y="6176963"/>
            <a:ext cx="2724147" cy="681037"/>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38AAD-6927-48CA-9D6F-F1D5021F28AC}" type="datetime1">
              <a:rPr lang="en-CA" smtClean="0"/>
              <a:t>2023-05-27</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6302D-50DE-436D-9A13-63B37C6E98AB}" type="slidenum">
              <a:rPr lang="en-US" smtClean="0"/>
              <a:t>‹#›</a:t>
            </a:fld>
            <a:endParaRPr lang="en-US" dirty="0"/>
          </a:p>
        </p:txBody>
      </p:sp>
    </p:spTree>
    <p:extLst>
      <p:ext uri="{BB962C8B-B14F-4D97-AF65-F5344CB8AC3E}">
        <p14:creationId xmlns:p14="http://schemas.microsoft.com/office/powerpoint/2010/main" val="99134012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1.png"/><Relationship Id="rId5" Type="http://schemas.openxmlformats.org/officeDocument/2006/relationships/image" Target="../media/image36.png"/><Relationship Id="rId1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microsoft.com/office/2007/relationships/hdphoto" Target="../media/hdphoto3.wdp"/><Relationship Id="rId4" Type="http://schemas.openxmlformats.org/officeDocument/2006/relationships/image" Target="../media/image47.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39.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Quantum_comput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youtu.be/OGsu5MIzruw" TargetMode="External"/><Relationship Id="rId3" Type="http://schemas.openxmlformats.org/officeDocument/2006/relationships/hyperlink" Target="https://quantum-computing.ibm.com/" TargetMode="External"/><Relationship Id="rId7" Type="http://schemas.openxmlformats.org/officeDocument/2006/relationships/hyperlink" Target="https://youtu.be/OWJCfOvoch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rigetti.com/qcs" TargetMode="External"/><Relationship Id="rId5" Type="http://schemas.openxmlformats.org/officeDocument/2006/relationships/hyperlink" Target="https://cloud.dwavesys.com/leap/login/?next=/leap/" TargetMode="External"/><Relationship Id="rId4" Type="http://schemas.openxmlformats.org/officeDocument/2006/relationships/hyperlink" Target="https://xanadu.ai/cloud" TargetMode="External"/><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hyperlink" Target="https://qiskit.org/documentation/qc_intro.html#qc-intro-interferenc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qiskit.org/documentation/qc_intro.html#qc-intro-entanglemen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rive.google.com/drive/folders/1MllHE20Lk6qiJfNHfNQcdB8IxGzNQn3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diagramLayout" Target="../diagrams/layout1.xml"/><Relationship Id="rId12"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7.png"/><Relationship Id="rId5" Type="http://schemas.openxmlformats.org/officeDocument/2006/relationships/image" Target="../media/image6.png"/><Relationship Id="rId10" Type="http://schemas.microsoft.com/office/2007/relationships/diagramDrawing" Target="../diagrams/drawing1.xml"/><Relationship Id="rId4" Type="http://schemas.openxmlformats.org/officeDocument/2006/relationships/image" Target="../media/image5.jpeg"/><Relationship Id="rId9" Type="http://schemas.openxmlformats.org/officeDocument/2006/relationships/diagramColors" Target="../diagrams/colors1.xml"/><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youtu.be/fkAAbXPEAtU" TargetMode="External"/><Relationship Id="rId13" Type="http://schemas.openxmlformats.org/officeDocument/2006/relationships/hyperlink" Target="https://youtu.be/TwaYHG7vGK4" TargetMode="External"/><Relationship Id="rId18" Type="http://schemas.openxmlformats.org/officeDocument/2006/relationships/hyperlink" Target="https://qutip.org/features.html" TargetMode="External"/><Relationship Id="rId26" Type="http://schemas.openxmlformats.org/officeDocument/2006/relationships/hyperlink" Target="https://www.reddit.com/r/QuantumComputing/comments/b5q0e2/qiskit_vs_qutip_vs_others_for_quantum_machine/ejfebt5/" TargetMode="External"/><Relationship Id="rId3" Type="http://schemas.openxmlformats.org/officeDocument/2006/relationships/hyperlink" Target="https://manoa.hawaii.edu/exploringourfluidearth/chemical/chemistry-and-seawater/atoms-and-molecules" TargetMode="External"/><Relationship Id="rId21" Type="http://schemas.openxmlformats.org/officeDocument/2006/relationships/hyperlink" Target="https://qutip.org/docs/latest/modules/qutip/about.html" TargetMode="External"/><Relationship Id="rId7" Type="http://schemas.openxmlformats.org/officeDocument/2006/relationships/hyperlink" Target="https://youtu.be/JP9KP-fwFhk" TargetMode="External"/><Relationship Id="rId12" Type="http://schemas.openxmlformats.org/officeDocument/2006/relationships/hyperlink" Target="https://spectrum.ieee.org/tech-talk/computing/hardware/dwave-launches-free-quantum-cloud-service" TargetMode="External"/><Relationship Id="rId17" Type="http://schemas.openxmlformats.org/officeDocument/2006/relationships/hyperlink" Target="https://youtu.be/OGsu5MIzruw" TargetMode="External"/><Relationship Id="rId25" Type="http://schemas.openxmlformats.org/officeDocument/2006/relationships/hyperlink" Target="https://qiskit.org/" TargetMode="External"/><Relationship Id="rId2" Type="http://schemas.openxmlformats.org/officeDocument/2006/relationships/hyperlink" Target="https://youtu.be/Usu9xZfabPM" TargetMode="External"/><Relationship Id="rId16" Type="http://schemas.openxmlformats.org/officeDocument/2006/relationships/hyperlink" Target="https://youtu.be/jHoEjvuPoB8" TargetMode="External"/><Relationship Id="rId20" Type="http://schemas.openxmlformats.org/officeDocument/2006/relationships/hyperlink" Target="https://www.activestate.com/blog/emulating-quantum-computing-with-python/" TargetMode="External"/><Relationship Id="rId29" Type="http://schemas.openxmlformats.org/officeDocument/2006/relationships/hyperlink" Target="https://qiskit.org/documentation/qc_intro.html" TargetMode="External"/><Relationship Id="rId1" Type="http://schemas.openxmlformats.org/officeDocument/2006/relationships/slideLayout" Target="../slideLayouts/slideLayout2.xml"/><Relationship Id="rId6" Type="http://schemas.openxmlformats.org/officeDocument/2006/relationships/hyperlink" Target="https://youtu.be/z1GCnycbMeA" TargetMode="External"/><Relationship Id="rId11" Type="http://schemas.openxmlformats.org/officeDocument/2006/relationships/hyperlink" Target="https://youtu.be/OWJCfOvochA" TargetMode="External"/><Relationship Id="rId24" Type="http://schemas.openxmlformats.org/officeDocument/2006/relationships/hyperlink" Target="https://qiskit.org/documentation/intro_tutorial1.html" TargetMode="External"/><Relationship Id="rId5" Type="http://schemas.openxmlformats.org/officeDocument/2006/relationships/hyperlink" Target="https://www.nap.edu/read/25171/chapter/3" TargetMode="External"/><Relationship Id="rId15" Type="http://schemas.openxmlformats.org/officeDocument/2006/relationships/hyperlink" Target="https://youtu.be/tt8gVXDsh7Q" TargetMode="External"/><Relationship Id="rId23" Type="http://schemas.openxmlformats.org/officeDocument/2006/relationships/hyperlink" Target="https://qutip.org/docs/3.1.0/guide/guide-states.html" TargetMode="External"/><Relationship Id="rId28" Type="http://schemas.openxmlformats.org/officeDocument/2006/relationships/hyperlink" Target="https://github.com/Qiskit" TargetMode="External"/><Relationship Id="rId10" Type="http://schemas.openxmlformats.org/officeDocument/2006/relationships/hyperlink" Target="https://en.wikipedia.org/wiki/Quantum_computing" TargetMode="External"/><Relationship Id="rId19" Type="http://schemas.openxmlformats.org/officeDocument/2006/relationships/hyperlink" Target="https://qutip.org/docs/latest/" TargetMode="External"/><Relationship Id="rId4" Type="http://schemas.openxmlformats.org/officeDocument/2006/relationships/hyperlink" Target="https://www.sciencelearn.org.nz/images/2151-structure-of-matter-flow-diagram" TargetMode="External"/><Relationship Id="rId9" Type="http://schemas.openxmlformats.org/officeDocument/2006/relationships/hyperlink" Target="https://jqi.umd.edu/glossary/quantum-superposition#:~:text=The%20feature%20of%20a%20quantum,type%20of%20intrinsic%20angular%20momentum.&amp;text=Each%20electron%2C%20until%20it%20is,of%20being%20in%20either%20state" TargetMode="External"/><Relationship Id="rId14" Type="http://schemas.openxmlformats.org/officeDocument/2006/relationships/hyperlink" Target="https://en.wikipedia.org/wiki/Quantum_tunnelling" TargetMode="External"/><Relationship Id="rId22" Type="http://schemas.openxmlformats.org/officeDocument/2006/relationships/hyperlink" Target="https://colab.research.google.com/github/jrjohansson/qutip-lectures/blob/master/Lecture-0-Introduction-to-QuTiP.ipynb#scrollTo=7kb-a7YNeWdF" TargetMode="External"/><Relationship Id="rId27" Type="http://schemas.openxmlformats.org/officeDocument/2006/relationships/hyperlink" Target="https://en.wikipedia.org/wiki/Bra%E2%80%93ket_notation"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dirty="0"/>
              <a:t>AIDI 1010 – </a:t>
            </a:r>
            <a:br>
              <a:rPr lang="en-US" sz="4000" dirty="0"/>
            </a:br>
            <a:r>
              <a:rPr lang="en-CA" sz="4000" dirty="0"/>
              <a:t>Introduction to Emerging Technologies</a:t>
            </a:r>
            <a:br>
              <a:rPr lang="en-CA" sz="4000" dirty="0"/>
            </a:br>
            <a:br>
              <a:rPr lang="en-CA" sz="4000" dirty="0"/>
            </a:br>
            <a:r>
              <a:rPr lang="en-CA" b="1" u="sng" dirty="0"/>
              <a:t>WEEK 08</a:t>
            </a:r>
            <a:endParaRPr lang="en-US" b="1" dirty="0"/>
          </a:p>
        </p:txBody>
      </p:sp>
      <p:sp>
        <p:nvSpPr>
          <p:cNvPr id="3" name="Subtitle 2"/>
          <p:cNvSpPr>
            <a:spLocks noGrp="1"/>
          </p:cNvSpPr>
          <p:nvPr>
            <p:ph type="subTitle" idx="1"/>
          </p:nvPr>
        </p:nvSpPr>
        <p:spPr/>
        <p:txBody>
          <a:bodyPr/>
          <a:lstStyle/>
          <a:p>
            <a:r>
              <a:rPr lang="en-US" dirty="0"/>
              <a:t>Jahanzeb Abbas (JB)</a:t>
            </a:r>
          </a:p>
        </p:txBody>
      </p:sp>
    </p:spTree>
    <p:extLst>
      <p:ext uri="{BB962C8B-B14F-4D97-AF65-F5344CB8AC3E}">
        <p14:creationId xmlns:p14="http://schemas.microsoft.com/office/powerpoint/2010/main" val="284582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128584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1600" dirty="0"/>
              <a:t>What actually is it? A Wave or Particle? (aka Particle Wave Duality)</a:t>
            </a:r>
            <a:endParaRPr lang="en-CA" sz="2000" dirty="0"/>
          </a:p>
        </p:txBody>
      </p:sp>
      <p:sp>
        <p:nvSpPr>
          <p:cNvPr id="7" name="Slide Number Placeholder 6"/>
          <p:cNvSpPr>
            <a:spLocks noGrp="1"/>
          </p:cNvSpPr>
          <p:nvPr>
            <p:ph type="sldNum" sz="quarter" idx="12"/>
          </p:nvPr>
        </p:nvSpPr>
        <p:spPr/>
        <p:txBody>
          <a:bodyPr/>
          <a:lstStyle/>
          <a:p>
            <a:fld id="{9C96302D-50DE-436D-9A13-63B37C6E98AB}" type="slidenum">
              <a:rPr lang="en-US" smtClean="0"/>
              <a:t>9</a:t>
            </a:fld>
            <a:endParaRPr lang="en-US" dirty="0"/>
          </a:p>
        </p:txBody>
      </p:sp>
      <p:sp>
        <p:nvSpPr>
          <p:cNvPr id="11" name="TextBox 10"/>
          <p:cNvSpPr txBox="1"/>
          <p:nvPr/>
        </p:nvSpPr>
        <p:spPr>
          <a:xfrm>
            <a:off x="5172841" y="6555694"/>
            <a:ext cx="1567751" cy="215444"/>
          </a:xfrm>
          <a:prstGeom prst="rect">
            <a:avLst/>
          </a:prstGeom>
          <a:noFill/>
        </p:spPr>
        <p:txBody>
          <a:bodyPr wrap="square" rtlCol="0">
            <a:spAutoFit/>
          </a:bodyPr>
          <a:lstStyle/>
          <a:p>
            <a:r>
              <a:rPr lang="en-US" sz="800" dirty="0"/>
              <a:t>https://youtu.be/Usu9xZfabPM</a:t>
            </a:r>
          </a:p>
        </p:txBody>
      </p:sp>
      <p:sp>
        <p:nvSpPr>
          <p:cNvPr id="13" name="TextBox 12"/>
          <p:cNvSpPr txBox="1"/>
          <p:nvPr/>
        </p:nvSpPr>
        <p:spPr>
          <a:xfrm>
            <a:off x="838199" y="5505348"/>
            <a:ext cx="2599765" cy="200055"/>
          </a:xfrm>
          <a:prstGeom prst="rect">
            <a:avLst/>
          </a:prstGeom>
          <a:noFill/>
        </p:spPr>
        <p:txBody>
          <a:bodyPr wrap="square" rtlCol="0">
            <a:spAutoFit/>
          </a:bodyPr>
          <a:lstStyle/>
          <a:p>
            <a:r>
              <a:rPr lang="en-CA" sz="700" dirty="0"/>
              <a:t>The electron wave goes through the both slits at the same time.. </a:t>
            </a:r>
            <a:endParaRPr lang="en-US" sz="700"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3350" y="3326345"/>
            <a:ext cx="2110261" cy="211026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3114" y="3326345"/>
            <a:ext cx="2110261" cy="2110261"/>
          </a:xfrm>
          <a:prstGeom prst="rect">
            <a:avLst/>
          </a:prstGeom>
        </p:spPr>
      </p:pic>
      <p:sp>
        <p:nvSpPr>
          <p:cNvPr id="18" name="TextBox 17"/>
          <p:cNvSpPr txBox="1"/>
          <p:nvPr/>
        </p:nvSpPr>
        <p:spPr>
          <a:xfrm>
            <a:off x="3536107" y="5505347"/>
            <a:ext cx="2344274" cy="200055"/>
          </a:xfrm>
          <a:prstGeom prst="rect">
            <a:avLst/>
          </a:prstGeom>
          <a:noFill/>
        </p:spPr>
        <p:txBody>
          <a:bodyPr wrap="square" rtlCol="0">
            <a:spAutoFit/>
          </a:bodyPr>
          <a:lstStyle/>
          <a:p>
            <a:r>
              <a:rPr lang="en-CA" sz="700" dirty="0"/>
              <a:t>.. and the waves from each slit overlap with each other..</a:t>
            </a:r>
            <a:endParaRPr lang="en-US" sz="700" dirty="0"/>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2878" y="3328056"/>
            <a:ext cx="2110261" cy="2108550"/>
          </a:xfrm>
          <a:prstGeom prst="rect">
            <a:avLst/>
          </a:prstGeom>
        </p:spPr>
      </p:pic>
      <p:sp>
        <p:nvSpPr>
          <p:cNvPr id="26" name="TextBox 25"/>
          <p:cNvSpPr txBox="1"/>
          <p:nvPr/>
        </p:nvSpPr>
        <p:spPr>
          <a:xfrm>
            <a:off x="6135871" y="5505347"/>
            <a:ext cx="2344274" cy="307777"/>
          </a:xfrm>
          <a:prstGeom prst="rect">
            <a:avLst/>
          </a:prstGeom>
          <a:noFill/>
        </p:spPr>
        <p:txBody>
          <a:bodyPr wrap="square" rtlCol="0">
            <a:spAutoFit/>
          </a:bodyPr>
          <a:lstStyle/>
          <a:p>
            <a:r>
              <a:rPr lang="en-CA" sz="700" dirty="0"/>
              <a:t>.. and where the waves add together - you have a high probability of the electron appearing at the wall.</a:t>
            </a:r>
            <a:endParaRPr lang="en-US" sz="700" dirty="0"/>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52642" y="3326346"/>
            <a:ext cx="2110261" cy="2110260"/>
          </a:xfrm>
          <a:prstGeom prst="rect">
            <a:avLst/>
          </a:prstGeom>
        </p:spPr>
      </p:pic>
      <p:sp>
        <p:nvSpPr>
          <p:cNvPr id="27" name="TextBox 26"/>
          <p:cNvSpPr txBox="1"/>
          <p:nvPr/>
        </p:nvSpPr>
        <p:spPr>
          <a:xfrm>
            <a:off x="8810063" y="5505347"/>
            <a:ext cx="2344274" cy="307777"/>
          </a:xfrm>
          <a:prstGeom prst="rect">
            <a:avLst/>
          </a:prstGeom>
          <a:noFill/>
        </p:spPr>
        <p:txBody>
          <a:bodyPr wrap="square" rtlCol="0">
            <a:spAutoFit/>
          </a:bodyPr>
          <a:lstStyle/>
          <a:p>
            <a:r>
              <a:rPr lang="en-CA" sz="700" dirty="0"/>
              <a:t>.. and where the waves cancel out - you have a low probability of the electron appearing at the wall.</a:t>
            </a:r>
            <a:endParaRPr lang="en-US" sz="700" dirty="0"/>
          </a:p>
        </p:txBody>
      </p:sp>
    </p:spTree>
    <p:extLst>
      <p:ext uri="{BB962C8B-B14F-4D97-AF65-F5344CB8AC3E}">
        <p14:creationId xmlns:p14="http://schemas.microsoft.com/office/powerpoint/2010/main" val="317015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128584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1600" dirty="0"/>
              <a:t>When you fire one electron after another, they follow this probability distribution</a:t>
            </a:r>
          </a:p>
          <a:p>
            <a:pPr lvl="1">
              <a:buFont typeface="Wingdings" panose="05000000000000000000" pitchFamily="2" charset="2"/>
              <a:buChar char="§"/>
            </a:pPr>
            <a:r>
              <a:rPr lang="en-CA" sz="1600" dirty="0"/>
              <a:t>This interference pattern starts building up – which is seen in many experiments</a:t>
            </a:r>
          </a:p>
          <a:p>
            <a:pPr lvl="1">
              <a:buFont typeface="Wingdings" panose="05000000000000000000" pitchFamily="2" charset="2"/>
              <a:buChar char="§"/>
            </a:pPr>
            <a:r>
              <a:rPr lang="en-CA" sz="1600" dirty="0"/>
              <a:t>This shows that electrons behave like waves, but…</a:t>
            </a:r>
            <a:endParaRPr lang="en-CA" sz="2000" u="sng" dirty="0">
              <a:solidFill>
                <a:srgbClr val="0033CC"/>
              </a:solidFill>
            </a:endParaRPr>
          </a:p>
        </p:txBody>
      </p:sp>
      <p:sp>
        <p:nvSpPr>
          <p:cNvPr id="7" name="Slide Number Placeholder 6"/>
          <p:cNvSpPr>
            <a:spLocks noGrp="1"/>
          </p:cNvSpPr>
          <p:nvPr>
            <p:ph type="sldNum" sz="quarter" idx="12"/>
          </p:nvPr>
        </p:nvSpPr>
        <p:spPr/>
        <p:txBody>
          <a:bodyPr/>
          <a:lstStyle/>
          <a:p>
            <a:fld id="{9C96302D-50DE-436D-9A13-63B37C6E98AB}" type="slidenum">
              <a:rPr lang="en-US" smtClean="0"/>
              <a:t>10</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9724" y="3325857"/>
            <a:ext cx="3938511" cy="2566623"/>
          </a:xfrm>
          <a:prstGeom prst="rect">
            <a:avLst/>
          </a:prstGeom>
        </p:spPr>
      </p:pic>
    </p:spTree>
    <p:extLst>
      <p:ext uri="{BB962C8B-B14F-4D97-AF65-F5344CB8AC3E}">
        <p14:creationId xmlns:p14="http://schemas.microsoft.com/office/powerpoint/2010/main" val="217876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128584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1600" dirty="0"/>
              <a:t>.. but this doesn’t answer </a:t>
            </a:r>
            <a:r>
              <a:rPr lang="en-CA" sz="1600" u="sng" dirty="0">
                <a:solidFill>
                  <a:srgbClr val="548235"/>
                </a:solidFill>
              </a:rPr>
              <a:t>the question how waves turn into particles</a:t>
            </a:r>
            <a:endParaRPr lang="en-CA" sz="2000" u="sng" dirty="0">
              <a:solidFill>
                <a:srgbClr val="548235"/>
              </a:solidFill>
            </a:endParaRPr>
          </a:p>
        </p:txBody>
      </p:sp>
      <p:sp>
        <p:nvSpPr>
          <p:cNvPr id="7" name="Slide Number Placeholder 6"/>
          <p:cNvSpPr>
            <a:spLocks noGrp="1"/>
          </p:cNvSpPr>
          <p:nvPr>
            <p:ph type="sldNum" sz="quarter" idx="12"/>
          </p:nvPr>
        </p:nvSpPr>
        <p:spPr/>
        <p:txBody>
          <a:bodyPr/>
          <a:lstStyle/>
          <a:p>
            <a:fld id="{9C96302D-50DE-436D-9A13-63B37C6E98AB}" type="slidenum">
              <a:rPr lang="en-US" smtClean="0"/>
              <a:t>11</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sp>
        <p:nvSpPr>
          <p:cNvPr id="10" name="TextBox 9"/>
          <p:cNvSpPr txBox="1"/>
          <p:nvPr/>
        </p:nvSpPr>
        <p:spPr>
          <a:xfrm>
            <a:off x="1281950" y="2736060"/>
            <a:ext cx="1613646" cy="369332"/>
          </a:xfrm>
          <a:prstGeom prst="rect">
            <a:avLst/>
          </a:prstGeom>
          <a:noFill/>
        </p:spPr>
        <p:txBody>
          <a:bodyPr wrap="square" rtlCol="0">
            <a:spAutoFit/>
          </a:bodyPr>
          <a:lstStyle/>
          <a:p>
            <a:r>
              <a:rPr lang="en-CA" b="1" u="sng" dirty="0">
                <a:solidFill>
                  <a:srgbClr val="548235"/>
                </a:solidFill>
              </a:rPr>
              <a:t>No one knows!</a:t>
            </a:r>
            <a:endParaRPr lang="en-US" b="1" u="sng" dirty="0">
              <a:solidFill>
                <a:srgbClr val="548235"/>
              </a:solidFill>
            </a:endParaRPr>
          </a:p>
        </p:txBody>
      </p:sp>
      <p:sp>
        <p:nvSpPr>
          <p:cNvPr id="16" name="TextBox 15"/>
          <p:cNvSpPr txBox="1"/>
          <p:nvPr/>
        </p:nvSpPr>
        <p:spPr>
          <a:xfrm>
            <a:off x="1281950" y="4227438"/>
            <a:ext cx="2043951" cy="1200329"/>
          </a:xfrm>
          <a:prstGeom prst="rect">
            <a:avLst/>
          </a:prstGeom>
          <a:noFill/>
        </p:spPr>
        <p:txBody>
          <a:bodyPr wrap="square" rtlCol="0">
            <a:spAutoFit/>
          </a:bodyPr>
          <a:lstStyle/>
          <a:p>
            <a:r>
              <a:rPr lang="en-CA" b="1" u="sng" dirty="0">
                <a:solidFill>
                  <a:srgbClr val="548235"/>
                </a:solidFill>
              </a:rPr>
              <a:t>This principle is applicable to everything in the known universe.</a:t>
            </a:r>
            <a:endParaRPr lang="en-US" b="1" u="sng" dirty="0">
              <a:solidFill>
                <a:srgbClr val="548235"/>
              </a:solidFill>
            </a:endParaRPr>
          </a:p>
        </p:txBody>
      </p:sp>
      <p:sp>
        <p:nvSpPr>
          <p:cNvPr id="15" name="Down Arrow 14"/>
          <p:cNvSpPr/>
          <p:nvPr/>
        </p:nvSpPr>
        <p:spPr>
          <a:xfrm>
            <a:off x="1935010" y="3158562"/>
            <a:ext cx="153763" cy="1015706"/>
          </a:xfrm>
          <a:prstGeom prst="down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3854821" y="3522980"/>
            <a:ext cx="2599765" cy="896620"/>
          </a:xfrm>
          <a:prstGeom prst="right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83506" y="3615612"/>
            <a:ext cx="4536139" cy="2585323"/>
          </a:xfrm>
          <a:prstGeom prst="rect">
            <a:avLst/>
          </a:prstGeom>
          <a:noFill/>
        </p:spPr>
        <p:txBody>
          <a:bodyPr wrap="square" rtlCol="0">
            <a:spAutoFit/>
          </a:bodyPr>
          <a:lstStyle/>
          <a:p>
            <a:r>
              <a:rPr lang="en-CA" b="1" u="sng" dirty="0">
                <a:solidFill>
                  <a:srgbClr val="548235"/>
                </a:solidFill>
              </a:rPr>
              <a:t>Physicists have come up with many theories or interpretations of this phenomenon but haven’t proven otherwise.</a:t>
            </a:r>
          </a:p>
          <a:p>
            <a:endParaRPr lang="en-CA" b="1" u="sng" dirty="0">
              <a:solidFill>
                <a:srgbClr val="548235"/>
              </a:solidFill>
            </a:endParaRPr>
          </a:p>
          <a:p>
            <a:r>
              <a:rPr lang="en-CA" i="1" dirty="0">
                <a:solidFill>
                  <a:srgbClr val="548235"/>
                </a:solidFill>
              </a:rPr>
              <a:t>Spontaneous Collapse Theory</a:t>
            </a:r>
          </a:p>
          <a:p>
            <a:r>
              <a:rPr lang="en-CA" i="1" dirty="0">
                <a:solidFill>
                  <a:srgbClr val="548235"/>
                </a:solidFill>
              </a:rPr>
              <a:t>Bohemian Mechanics / Pilot Wave Theory</a:t>
            </a:r>
          </a:p>
          <a:p>
            <a:r>
              <a:rPr lang="en-CA" i="1" dirty="0">
                <a:solidFill>
                  <a:srgbClr val="548235"/>
                </a:solidFill>
              </a:rPr>
              <a:t>Many Worlds Theory</a:t>
            </a:r>
          </a:p>
          <a:p>
            <a:endParaRPr lang="en-CA" b="1" u="sng" dirty="0">
              <a:solidFill>
                <a:srgbClr val="548235"/>
              </a:solidFill>
            </a:endParaRPr>
          </a:p>
          <a:p>
            <a:endParaRPr lang="en-US" b="1" u="sng" dirty="0">
              <a:solidFill>
                <a:srgbClr val="548235"/>
              </a:solidFill>
            </a:endParaRPr>
          </a:p>
        </p:txBody>
      </p:sp>
    </p:spTree>
    <p:extLst>
      <p:ext uri="{BB962C8B-B14F-4D97-AF65-F5344CB8AC3E}">
        <p14:creationId xmlns:p14="http://schemas.microsoft.com/office/powerpoint/2010/main" val="56970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Superposition – </a:t>
            </a:r>
            <a:r>
              <a:rPr lang="en-CA" sz="2000" i="1" dirty="0"/>
              <a:t>The feature of a quantum system whereby it exists in several separate quantum states at the same time.</a:t>
            </a:r>
            <a:endParaRPr lang="en-US" sz="2000" i="1" dirty="0"/>
          </a:p>
        </p:txBody>
      </p:sp>
      <p:sp>
        <p:nvSpPr>
          <p:cNvPr id="7" name="Slide Number Placeholder 6"/>
          <p:cNvSpPr>
            <a:spLocks noGrp="1"/>
          </p:cNvSpPr>
          <p:nvPr>
            <p:ph type="sldNum" sz="quarter" idx="12"/>
          </p:nvPr>
        </p:nvSpPr>
        <p:spPr/>
        <p:txBody>
          <a:bodyPr/>
          <a:lstStyle/>
          <a:p>
            <a:fld id="{9C96302D-50DE-436D-9A13-63B37C6E98AB}" type="slidenum">
              <a:rPr lang="en-US" smtClean="0"/>
              <a:t>12</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909" y="3031750"/>
            <a:ext cx="3780925" cy="168677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53181" y="3031750"/>
            <a:ext cx="2965136" cy="1691253"/>
          </a:xfrm>
          <a:prstGeom prst="rect">
            <a:avLst/>
          </a:prstGeom>
        </p:spPr>
      </p:pic>
      <p:sp>
        <p:nvSpPr>
          <p:cNvPr id="10" name="TextBox 9"/>
          <p:cNvSpPr txBox="1"/>
          <p:nvPr/>
        </p:nvSpPr>
        <p:spPr>
          <a:xfrm>
            <a:off x="5035866" y="4858626"/>
            <a:ext cx="2599765" cy="200055"/>
          </a:xfrm>
          <a:prstGeom prst="rect">
            <a:avLst/>
          </a:prstGeom>
          <a:noFill/>
        </p:spPr>
        <p:txBody>
          <a:bodyPr wrap="square" rtlCol="0">
            <a:spAutoFit/>
          </a:bodyPr>
          <a:lstStyle/>
          <a:p>
            <a:r>
              <a:rPr lang="en-CA" sz="700" dirty="0"/>
              <a:t>Electron has a high probability of being at either waves..</a:t>
            </a:r>
            <a:endParaRPr lang="en-US" sz="700" dirty="0"/>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8664" y="3036091"/>
            <a:ext cx="2965136" cy="1676054"/>
          </a:xfrm>
          <a:prstGeom prst="rect">
            <a:avLst/>
          </a:prstGeom>
        </p:spPr>
      </p:pic>
      <p:sp>
        <p:nvSpPr>
          <p:cNvPr id="12" name="TextBox 11"/>
          <p:cNvSpPr txBox="1"/>
          <p:nvPr/>
        </p:nvSpPr>
        <p:spPr>
          <a:xfrm>
            <a:off x="8571349" y="4858626"/>
            <a:ext cx="2599765" cy="200055"/>
          </a:xfrm>
          <a:prstGeom prst="rect">
            <a:avLst/>
          </a:prstGeom>
          <a:noFill/>
        </p:spPr>
        <p:txBody>
          <a:bodyPr wrap="square" rtlCol="0">
            <a:spAutoFit/>
          </a:bodyPr>
          <a:lstStyle/>
          <a:p>
            <a:r>
              <a:rPr lang="en-CA" sz="700" dirty="0"/>
              <a:t>.. and has a very low probability of being here as well.</a:t>
            </a:r>
            <a:endParaRPr lang="en-US" sz="700" dirty="0"/>
          </a:p>
        </p:txBody>
      </p:sp>
      <p:sp>
        <p:nvSpPr>
          <p:cNvPr id="14" name="TextBox 13"/>
          <p:cNvSpPr txBox="1"/>
          <p:nvPr/>
        </p:nvSpPr>
        <p:spPr>
          <a:xfrm>
            <a:off x="1333442" y="4858626"/>
            <a:ext cx="2599765" cy="200055"/>
          </a:xfrm>
          <a:prstGeom prst="rect">
            <a:avLst/>
          </a:prstGeom>
          <a:noFill/>
        </p:spPr>
        <p:txBody>
          <a:bodyPr wrap="square" rtlCol="0">
            <a:spAutoFit/>
          </a:bodyPr>
          <a:lstStyle/>
          <a:p>
            <a:r>
              <a:rPr lang="en-CA" sz="700" dirty="0"/>
              <a:t>There are different wave functions for an electron..</a:t>
            </a:r>
          </a:p>
        </p:txBody>
      </p:sp>
      <p:sp>
        <p:nvSpPr>
          <p:cNvPr id="15" name="TextBox 14"/>
          <p:cNvSpPr txBox="1"/>
          <p:nvPr/>
        </p:nvSpPr>
        <p:spPr>
          <a:xfrm>
            <a:off x="4966447" y="5276894"/>
            <a:ext cx="6024673" cy="1200329"/>
          </a:xfrm>
          <a:prstGeom prst="rect">
            <a:avLst/>
          </a:prstGeom>
          <a:solidFill>
            <a:schemeClr val="tx1"/>
          </a:solidFill>
          <a:ln>
            <a:solidFill>
              <a:srgbClr val="00FF00"/>
            </a:solidFill>
          </a:ln>
        </p:spPr>
        <p:txBody>
          <a:bodyPr wrap="square" rtlCol="0">
            <a:spAutoFit/>
          </a:bodyPr>
          <a:lstStyle/>
          <a:p>
            <a:pPr algn="ctr"/>
            <a:r>
              <a:rPr lang="en-CA" sz="2400" b="1" dirty="0">
                <a:solidFill>
                  <a:srgbClr val="00FF00"/>
                </a:solidFill>
              </a:rPr>
              <a:t>“Things can be at two places at once”</a:t>
            </a:r>
          </a:p>
          <a:p>
            <a:pPr algn="ctr"/>
            <a:r>
              <a:rPr lang="en-CA" sz="2400" b="1" dirty="0">
                <a:solidFill>
                  <a:srgbClr val="00FF00"/>
                </a:solidFill>
              </a:rPr>
              <a:t>aka</a:t>
            </a:r>
          </a:p>
          <a:p>
            <a:pPr algn="ctr"/>
            <a:r>
              <a:rPr lang="en-CA" sz="2400" b="1" dirty="0">
                <a:solidFill>
                  <a:srgbClr val="00FF00"/>
                </a:solidFill>
              </a:rPr>
              <a:t>“Superposition” (adding together of waves)</a:t>
            </a:r>
            <a:endParaRPr lang="en-US" sz="2400" b="1" dirty="0">
              <a:solidFill>
                <a:srgbClr val="00FF00"/>
              </a:solidFill>
            </a:endParaRPr>
          </a:p>
        </p:txBody>
      </p:sp>
      <p:sp>
        <p:nvSpPr>
          <p:cNvPr id="8" name="7-Point Star 7"/>
          <p:cNvSpPr/>
          <p:nvPr/>
        </p:nvSpPr>
        <p:spPr>
          <a:xfrm>
            <a:off x="5846410" y="3537833"/>
            <a:ext cx="221819" cy="199344"/>
          </a:xfrm>
          <a:prstGeom prst="star7">
            <a:avLst/>
          </a:prstGeom>
          <a:solidFill>
            <a:srgbClr val="00FF00"/>
          </a:solidFill>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7-Point Star 15"/>
          <p:cNvSpPr/>
          <p:nvPr/>
        </p:nvSpPr>
        <p:spPr>
          <a:xfrm>
            <a:off x="6599112" y="3537833"/>
            <a:ext cx="221819" cy="199344"/>
          </a:xfrm>
          <a:prstGeom prst="star7">
            <a:avLst/>
          </a:prstGeom>
          <a:solidFill>
            <a:srgbClr val="00FF00"/>
          </a:solidFill>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7-Point Star 16"/>
          <p:cNvSpPr/>
          <p:nvPr/>
        </p:nvSpPr>
        <p:spPr>
          <a:xfrm>
            <a:off x="9760381" y="4050944"/>
            <a:ext cx="221819" cy="199344"/>
          </a:xfrm>
          <a:prstGeom prst="star7">
            <a:avLst/>
          </a:prstGeom>
          <a:solidFill>
            <a:srgbClr val="00FF00"/>
          </a:solidFill>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07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38199" y="2725271"/>
            <a:ext cx="10663787" cy="3460376"/>
          </a:xfrm>
          <a:prstGeom prst="rect">
            <a:avLst/>
          </a:prstGeom>
          <a:solidFill>
            <a:schemeClr val="bg1"/>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Superposition</a:t>
            </a:r>
            <a:r>
              <a:rPr lang="en-CA" i="1" dirty="0"/>
              <a:t> – </a:t>
            </a:r>
            <a:r>
              <a:rPr lang="en-CA" i="1" u="sng" dirty="0"/>
              <a:t>Schrodinger’s Cat </a:t>
            </a:r>
            <a:r>
              <a:rPr lang="en-CA" sz="1200" i="1" u="sng" dirty="0"/>
              <a:t>(Thought-experiment by Erwin Schrodinger)</a:t>
            </a:r>
            <a:endParaRPr lang="en-US" i="1" u="sng" dirty="0"/>
          </a:p>
        </p:txBody>
      </p:sp>
      <p:sp>
        <p:nvSpPr>
          <p:cNvPr id="7" name="Slide Number Placeholder 6"/>
          <p:cNvSpPr>
            <a:spLocks noGrp="1"/>
          </p:cNvSpPr>
          <p:nvPr>
            <p:ph type="sldNum" sz="quarter" idx="12"/>
          </p:nvPr>
        </p:nvSpPr>
        <p:spPr/>
        <p:txBody>
          <a:bodyPr/>
          <a:lstStyle/>
          <a:p>
            <a:fld id="{9C96302D-50DE-436D-9A13-63B37C6E98AB}" type="slidenum">
              <a:rPr lang="en-US" smtClean="0"/>
              <a:t>13</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https://youtu.be/z1GCnycbMeA</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824" y="3298021"/>
            <a:ext cx="611024" cy="565102"/>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066104" y="3115538"/>
            <a:ext cx="2673149" cy="239838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3824" y="4742109"/>
            <a:ext cx="882274" cy="891795"/>
          </a:xfrm>
          <a:prstGeom prst="rect">
            <a:avLst/>
          </a:prstGeom>
        </p:spPr>
      </p:pic>
      <p:sp>
        <p:nvSpPr>
          <p:cNvPr id="21" name="Right Arrow 20"/>
          <p:cNvSpPr/>
          <p:nvPr/>
        </p:nvSpPr>
        <p:spPr>
          <a:xfrm>
            <a:off x="2174815" y="3364922"/>
            <a:ext cx="519955" cy="493059"/>
          </a:xfrm>
          <a:prstGeom prst="right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ight Arrow 22"/>
          <p:cNvSpPr/>
          <p:nvPr/>
        </p:nvSpPr>
        <p:spPr>
          <a:xfrm>
            <a:off x="2174815" y="5015646"/>
            <a:ext cx="519955" cy="493059"/>
          </a:xfrm>
          <a:prstGeom prst="right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24" name="Pictur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32140" y="3243189"/>
            <a:ext cx="3039573" cy="2527645"/>
          </a:xfrm>
          <a:prstGeom prst="rect">
            <a:avLst/>
          </a:prstGeom>
        </p:spPr>
      </p:pic>
      <p:sp>
        <p:nvSpPr>
          <p:cNvPr id="27" name="TextBox 26"/>
          <p:cNvSpPr txBox="1"/>
          <p:nvPr/>
        </p:nvSpPr>
        <p:spPr>
          <a:xfrm>
            <a:off x="973823" y="5685670"/>
            <a:ext cx="3051330" cy="415498"/>
          </a:xfrm>
          <a:prstGeom prst="rect">
            <a:avLst/>
          </a:prstGeom>
          <a:noFill/>
        </p:spPr>
        <p:txBody>
          <a:bodyPr wrap="square" rtlCol="0">
            <a:spAutoFit/>
          </a:bodyPr>
          <a:lstStyle/>
          <a:p>
            <a:r>
              <a:rPr lang="en-US" sz="1050" dirty="0"/>
              <a:t>50% chance of blowing up (after lid is closed)</a:t>
            </a:r>
          </a:p>
          <a:p>
            <a:r>
              <a:rPr lang="en-US" sz="1050" dirty="0"/>
              <a:t>50% chance of not blowing up (after lid is closed)</a:t>
            </a:r>
          </a:p>
        </p:txBody>
      </p:sp>
      <p:pic>
        <p:nvPicPr>
          <p:cNvPr id="28" name="Picture 27"/>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562271" y="4905455"/>
            <a:ext cx="611024" cy="565102"/>
          </a:xfrm>
          <a:prstGeom prst="rect">
            <a:avLst/>
          </a:prstGeom>
        </p:spPr>
      </p:pic>
      <p:pic>
        <p:nvPicPr>
          <p:cNvPr id="29" name="Picture 2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51185" y="2966186"/>
            <a:ext cx="882274" cy="891795"/>
          </a:xfrm>
          <a:prstGeom prst="rect">
            <a:avLst/>
          </a:prstGeom>
        </p:spPr>
      </p:pic>
      <p:sp>
        <p:nvSpPr>
          <p:cNvPr id="30" name="Right Arrow 29"/>
          <p:cNvSpPr/>
          <p:nvPr/>
        </p:nvSpPr>
        <p:spPr>
          <a:xfrm rot="10800000">
            <a:off x="8844977" y="3364922"/>
            <a:ext cx="519955" cy="493059"/>
          </a:xfrm>
          <a:prstGeom prst="right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p:cNvSpPr/>
          <p:nvPr/>
        </p:nvSpPr>
        <p:spPr>
          <a:xfrm rot="10800000">
            <a:off x="8914580" y="5015646"/>
            <a:ext cx="519955" cy="493059"/>
          </a:xfrm>
          <a:prstGeom prst="rightArrow">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8844977" y="3997721"/>
            <a:ext cx="2725531" cy="415498"/>
          </a:xfrm>
          <a:prstGeom prst="rect">
            <a:avLst/>
          </a:prstGeom>
          <a:noFill/>
          <a:ln>
            <a:noFill/>
          </a:ln>
        </p:spPr>
        <p:txBody>
          <a:bodyPr wrap="square" rtlCol="0">
            <a:spAutoFit/>
          </a:bodyPr>
          <a:lstStyle/>
          <a:p>
            <a:r>
              <a:rPr lang="en-US" sz="1050" dirty="0"/>
              <a:t>Until we re-open the lid, there’s no way of knowing whether the bomb exploded or not.</a:t>
            </a:r>
          </a:p>
        </p:txBody>
      </p:sp>
      <p:sp>
        <p:nvSpPr>
          <p:cNvPr id="33" name="TextBox 32"/>
          <p:cNvSpPr txBox="1"/>
          <p:nvPr/>
        </p:nvSpPr>
        <p:spPr>
          <a:xfrm>
            <a:off x="8844977" y="5620353"/>
            <a:ext cx="2598361" cy="415498"/>
          </a:xfrm>
          <a:prstGeom prst="rect">
            <a:avLst/>
          </a:prstGeom>
          <a:noFill/>
        </p:spPr>
        <p:txBody>
          <a:bodyPr wrap="square" rtlCol="0">
            <a:spAutoFit/>
          </a:bodyPr>
          <a:lstStyle/>
          <a:p>
            <a:r>
              <a:rPr lang="en-US" sz="1050" dirty="0"/>
              <a:t>Until we re-open the lid, there’s no way of knowing whether the cat is alive or dead</a:t>
            </a:r>
          </a:p>
        </p:txBody>
      </p:sp>
      <p:sp>
        <p:nvSpPr>
          <p:cNvPr id="35" name="Rectangle 34"/>
          <p:cNvSpPr/>
          <p:nvPr/>
        </p:nvSpPr>
        <p:spPr>
          <a:xfrm>
            <a:off x="5974114" y="2725271"/>
            <a:ext cx="174915" cy="3460376"/>
          </a:xfrm>
          <a:prstGeom prst="rect">
            <a:avLst/>
          </a:prstGeom>
          <a:solidFill>
            <a:schemeClr val="bg1"/>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32863" y="3744688"/>
            <a:ext cx="1443318" cy="1443318"/>
          </a:xfrm>
          <a:prstGeom prst="rect">
            <a:avLst/>
          </a:prstGeom>
        </p:spPr>
      </p:pic>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26341" y="2966186"/>
            <a:ext cx="882274" cy="891795"/>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10112" y="4905455"/>
            <a:ext cx="611024" cy="565102"/>
          </a:xfrm>
          <a:prstGeom prst="rect">
            <a:avLst/>
          </a:prstGeom>
        </p:spPr>
      </p:pic>
      <p:pic>
        <p:nvPicPr>
          <p:cNvPr id="39" name="Picture 3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070812" y="3072512"/>
            <a:ext cx="256326" cy="256326"/>
          </a:xfrm>
          <a:prstGeom prst="rect">
            <a:avLst/>
          </a:prstGeom>
        </p:spPr>
      </p:pic>
      <p:pic>
        <p:nvPicPr>
          <p:cNvPr id="41" name="Picture 40"/>
          <p:cNvPicPr>
            <a:picLocks noChangeAspect="1"/>
          </p:cNvPicPr>
          <p:nvPr/>
        </p:nvPicPr>
        <p:blipFill>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tretch>
            <a:fillRect/>
          </a:stretch>
        </p:blipFill>
        <p:spPr>
          <a:xfrm rot="2195849">
            <a:off x="10634274" y="4619677"/>
            <a:ext cx="443771" cy="388300"/>
          </a:xfrm>
          <a:prstGeom prst="rect">
            <a:avLst/>
          </a:prstGeom>
        </p:spPr>
      </p:pic>
      <p:pic>
        <p:nvPicPr>
          <p:cNvPr id="42" name="Picture 4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720173" y="5092548"/>
            <a:ext cx="104918" cy="104918"/>
          </a:xfrm>
          <a:prstGeom prst="rect">
            <a:avLst/>
          </a:prstGeom>
        </p:spPr>
      </p:pic>
      <p:pic>
        <p:nvPicPr>
          <p:cNvPr id="43" name="Picture 4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915019" y="5095108"/>
            <a:ext cx="104918" cy="104918"/>
          </a:xfrm>
          <a:prstGeom prst="rect">
            <a:avLst/>
          </a:prstGeom>
        </p:spPr>
      </p:pic>
    </p:spTree>
    <p:extLst>
      <p:ext uri="{BB962C8B-B14F-4D97-AF65-F5344CB8AC3E}">
        <p14:creationId xmlns:p14="http://schemas.microsoft.com/office/powerpoint/2010/main" val="3022725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Superposition</a:t>
            </a:r>
            <a:r>
              <a:rPr lang="en-CA" i="1" dirty="0"/>
              <a:t> – </a:t>
            </a:r>
            <a:r>
              <a:rPr lang="en-CA" i="1" u="sng" dirty="0"/>
              <a:t>Before our observation, the cat was in a superposition state.</a:t>
            </a:r>
          </a:p>
        </p:txBody>
      </p:sp>
      <p:sp>
        <p:nvSpPr>
          <p:cNvPr id="7" name="Slide Number Placeholder 6"/>
          <p:cNvSpPr>
            <a:spLocks noGrp="1"/>
          </p:cNvSpPr>
          <p:nvPr>
            <p:ph type="sldNum" sz="quarter" idx="12"/>
          </p:nvPr>
        </p:nvSpPr>
        <p:spPr>
          <a:xfrm>
            <a:off x="8610600" y="6298291"/>
            <a:ext cx="2743200" cy="365125"/>
          </a:xfrm>
        </p:spPr>
        <p:txBody>
          <a:bodyPr/>
          <a:lstStyle/>
          <a:p>
            <a:fld id="{9C96302D-50DE-436D-9A13-63B37C6E98AB}" type="slidenum">
              <a:rPr lang="en-US" smtClean="0"/>
              <a:t>14</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https://youtu.be/z1GCnycbMeA</a:t>
            </a:r>
          </a:p>
        </p:txBody>
      </p:sp>
      <p:grpSp>
        <p:nvGrpSpPr>
          <p:cNvPr id="10" name="Group 9"/>
          <p:cNvGrpSpPr/>
          <p:nvPr/>
        </p:nvGrpSpPr>
        <p:grpSpPr>
          <a:xfrm>
            <a:off x="4560343" y="2601369"/>
            <a:ext cx="2561578" cy="3014002"/>
            <a:chOff x="4318296" y="3111742"/>
            <a:chExt cx="2561578" cy="3014002"/>
          </a:xfrm>
        </p:grpSpPr>
        <p:grpSp>
          <p:nvGrpSpPr>
            <p:cNvPr id="8" name="Group 7"/>
            <p:cNvGrpSpPr/>
            <p:nvPr/>
          </p:nvGrpSpPr>
          <p:grpSpPr>
            <a:xfrm>
              <a:off x="4318296" y="3111742"/>
              <a:ext cx="2561578" cy="3014002"/>
              <a:chOff x="4439856" y="3085539"/>
              <a:chExt cx="2514818" cy="2958983"/>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6705" y="3085539"/>
                <a:ext cx="786665" cy="663895"/>
              </a:xfrm>
              <a:prstGeom prst="rect">
                <a:avLst/>
              </a:prstGeom>
            </p:spPr>
          </p:pic>
          <p:pic>
            <p:nvPicPr>
              <p:cNvPr id="3" name="Picture 2"/>
              <p:cNvPicPr>
                <a:picLocks noChangeAspect="1"/>
              </p:cNvPicPr>
              <p:nvPr/>
            </p:nvPicPr>
            <p:blipFill>
              <a:blip r:embed="rId4"/>
              <a:stretch>
                <a:fillRect/>
              </a:stretch>
            </p:blipFill>
            <p:spPr>
              <a:xfrm>
                <a:off x="4439856" y="3628773"/>
                <a:ext cx="1211685" cy="2415749"/>
              </a:xfrm>
              <a:prstGeom prst="rect">
                <a:avLst/>
              </a:prstGeom>
            </p:spPr>
          </p:pic>
          <p:pic>
            <p:nvPicPr>
              <p:cNvPr id="5" name="Picture 4"/>
              <p:cNvPicPr>
                <a:picLocks noChangeAspect="1"/>
              </p:cNvPicPr>
              <p:nvPr/>
            </p:nvPicPr>
            <p:blipFill>
              <a:blip r:embed="rId5"/>
              <a:stretch>
                <a:fillRect/>
              </a:stretch>
            </p:blipFill>
            <p:spPr>
              <a:xfrm>
                <a:off x="5651541" y="3628772"/>
                <a:ext cx="1303133" cy="2415749"/>
              </a:xfrm>
              <a:prstGeom prst="rect">
                <a:avLst/>
              </a:prstGeom>
            </p:spPr>
          </p:pic>
        </p:gr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38390" y="4608219"/>
              <a:ext cx="402432" cy="402432"/>
            </a:xfrm>
            <a:prstGeom prst="rect">
              <a:avLst/>
            </a:prstGeom>
          </p:spPr>
        </p:pic>
      </p:grpSp>
      <p:sp>
        <p:nvSpPr>
          <p:cNvPr id="12" name="TextBox 11"/>
          <p:cNvSpPr txBox="1"/>
          <p:nvPr/>
        </p:nvSpPr>
        <p:spPr>
          <a:xfrm>
            <a:off x="1975870" y="5655086"/>
            <a:ext cx="8177563" cy="646331"/>
          </a:xfrm>
          <a:prstGeom prst="rect">
            <a:avLst/>
          </a:prstGeom>
          <a:solidFill>
            <a:schemeClr val="tx1"/>
          </a:solidFill>
        </p:spPr>
        <p:txBody>
          <a:bodyPr wrap="square" rtlCol="0">
            <a:spAutoFit/>
          </a:bodyPr>
          <a:lstStyle/>
          <a:p>
            <a:pPr marL="0" lvl="2" algn="ctr"/>
            <a:r>
              <a:rPr lang="en-CA" b="1" i="1" u="sng" dirty="0">
                <a:solidFill>
                  <a:srgbClr val="00FF00"/>
                </a:solidFill>
              </a:rPr>
              <a:t>Neither alive or dead, in a mixture of both possibilities, with a 50% chance for each.</a:t>
            </a:r>
          </a:p>
          <a:p>
            <a:pPr marL="0" lvl="2" algn="ctr"/>
            <a:r>
              <a:rPr lang="en-CA" b="1" i="1" u="sng" dirty="0">
                <a:solidFill>
                  <a:srgbClr val="00FF00"/>
                </a:solidFill>
              </a:rPr>
              <a:t>This happens to physical systems at QUANTUM scales.</a:t>
            </a:r>
            <a:endParaRPr lang="en-US" b="1" i="1" u="sng" dirty="0">
              <a:solidFill>
                <a:srgbClr val="00FF00"/>
              </a:solidFill>
            </a:endParaRPr>
          </a:p>
        </p:txBody>
      </p:sp>
      <p:pic>
        <p:nvPicPr>
          <p:cNvPr id="43" name="Picture 4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72259" y="4112703"/>
            <a:ext cx="1390583" cy="1286073"/>
          </a:xfrm>
          <a:prstGeom prst="rect">
            <a:avLst/>
          </a:prstGeom>
        </p:spPr>
      </p:pic>
      <p:grpSp>
        <p:nvGrpSpPr>
          <p:cNvPr id="13" name="Group 12"/>
          <p:cNvGrpSpPr/>
          <p:nvPr/>
        </p:nvGrpSpPr>
        <p:grpSpPr>
          <a:xfrm>
            <a:off x="7307800" y="3530438"/>
            <a:ext cx="1341939" cy="1868714"/>
            <a:chOff x="10562269" y="4619677"/>
            <a:chExt cx="611024" cy="850880"/>
          </a:xfrm>
        </p:grpSpPr>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62271" y="4905455"/>
              <a:ext cx="611024" cy="565102"/>
            </a:xfrm>
            <a:prstGeom prst="rect">
              <a:avLst/>
            </a:prstGeom>
          </p:spPr>
        </p:pic>
        <p:pic>
          <p:nvPicPr>
            <p:cNvPr id="44" name="Picture 43"/>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a:ext>
              </a:extLst>
            </a:blip>
            <a:stretch>
              <a:fillRect/>
            </a:stretch>
          </p:blipFill>
          <p:spPr>
            <a:xfrm rot="2195849">
              <a:off x="10634274" y="4619677"/>
              <a:ext cx="443771" cy="388300"/>
            </a:xfrm>
            <a:prstGeom prst="rect">
              <a:avLst/>
            </a:prstGeom>
          </p:spPr>
        </p:pic>
        <p:pic>
          <p:nvPicPr>
            <p:cNvPr id="45" name="Picture 4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720173" y="5092548"/>
              <a:ext cx="104918" cy="104918"/>
            </a:xfrm>
            <a:prstGeom prst="rect">
              <a:avLst/>
            </a:prstGeom>
          </p:spPr>
        </p:pic>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915019" y="5095108"/>
              <a:ext cx="104918" cy="104918"/>
            </a:xfrm>
            <a:prstGeom prst="rect">
              <a:avLst/>
            </a:prstGeom>
          </p:spPr>
        </p:pic>
      </p:grpSp>
    </p:spTree>
    <p:extLst>
      <p:ext uri="{BB962C8B-B14F-4D97-AF65-F5344CB8AC3E}">
        <p14:creationId xmlns:p14="http://schemas.microsoft.com/office/powerpoint/2010/main" val="1223479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Superposition</a:t>
            </a:r>
            <a:r>
              <a:rPr lang="en-CA" i="1" dirty="0"/>
              <a:t> – Take an electron </a:t>
            </a:r>
            <a:r>
              <a:rPr lang="en-CA" dirty="0"/>
              <a:t>orbiting</a:t>
            </a:r>
            <a:r>
              <a:rPr lang="en-CA" i="1" dirty="0"/>
              <a:t> around a Carbon Atom…</a:t>
            </a:r>
            <a:endParaRPr lang="en-CA" i="1" u="sng" dirty="0"/>
          </a:p>
        </p:txBody>
      </p:sp>
      <p:sp>
        <p:nvSpPr>
          <p:cNvPr id="7" name="Slide Number Placeholder 6"/>
          <p:cNvSpPr>
            <a:spLocks noGrp="1"/>
          </p:cNvSpPr>
          <p:nvPr>
            <p:ph type="sldNum" sz="quarter" idx="12"/>
          </p:nvPr>
        </p:nvSpPr>
        <p:spPr>
          <a:xfrm>
            <a:off x="8610600" y="6298291"/>
            <a:ext cx="2743200" cy="365125"/>
          </a:xfrm>
        </p:spPr>
        <p:txBody>
          <a:bodyPr/>
          <a:lstStyle/>
          <a:p>
            <a:fld id="{9C96302D-50DE-436D-9A13-63B37C6E98AB}" type="slidenum">
              <a:rPr lang="en-US" smtClean="0"/>
              <a:t>15</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https://youtu.be/z1GCnycbMeA</a:t>
            </a:r>
          </a:p>
        </p:txBody>
      </p:sp>
      <p:pic>
        <p:nvPicPr>
          <p:cNvPr id="13" name="Picture 4" descr="Electron Shell | American Welding Society Education Onlin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2010" y="3003176"/>
            <a:ext cx="2016868" cy="13661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lectron Shell | American Welding Society Education Onlin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52355" y="3003176"/>
            <a:ext cx="2016868" cy="136611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476322" y="2991914"/>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257882" y="3244136"/>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952355" y="3532645"/>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Electron Shell | American Welding Society Education Onlin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74750" y="3003176"/>
            <a:ext cx="2016868" cy="1366117"/>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5798717" y="2991914"/>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580277" y="3244136"/>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274750" y="3532645"/>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283184" y="3507568"/>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56527" y="3731816"/>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98717" y="4026497"/>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368156" y="4748804"/>
            <a:ext cx="8587740" cy="1600438"/>
          </a:xfrm>
          <a:prstGeom prst="rect">
            <a:avLst/>
          </a:prstGeom>
          <a:noFill/>
        </p:spPr>
        <p:txBody>
          <a:bodyPr wrap="square" rtlCol="0">
            <a:spAutoFit/>
          </a:bodyPr>
          <a:lstStyle/>
          <a:p>
            <a:pPr algn="ctr"/>
            <a:r>
              <a:rPr lang="en-US" sz="1400" dirty="0"/>
              <a:t>The </a:t>
            </a:r>
            <a:r>
              <a:rPr lang="en-US" sz="1400" b="1" dirty="0">
                <a:solidFill>
                  <a:srgbClr val="17BF6C"/>
                </a:solidFill>
              </a:rPr>
              <a:t>electron</a:t>
            </a:r>
            <a:r>
              <a:rPr lang="en-US" sz="1400" dirty="0">
                <a:solidFill>
                  <a:srgbClr val="17BF6C"/>
                </a:solidFill>
              </a:rPr>
              <a:t> </a:t>
            </a:r>
            <a:r>
              <a:rPr lang="en-US" sz="1400" b="1" i="1" dirty="0"/>
              <a:t>isn’t</a:t>
            </a:r>
            <a:r>
              <a:rPr lang="en-US" sz="1400" dirty="0"/>
              <a:t> really </a:t>
            </a:r>
            <a:r>
              <a:rPr lang="en-US" sz="1400" b="1" i="1" dirty="0"/>
              <a:t>orbiting</a:t>
            </a:r>
            <a:r>
              <a:rPr lang="en-US" sz="1400" dirty="0"/>
              <a:t> at all.</a:t>
            </a:r>
          </a:p>
          <a:p>
            <a:pPr algn="ctr"/>
            <a:r>
              <a:rPr lang="en-US" sz="1400" dirty="0"/>
              <a:t>It’s sort of </a:t>
            </a:r>
            <a:r>
              <a:rPr lang="en-US" sz="1400" b="1" dirty="0"/>
              <a:t>everywhere</a:t>
            </a:r>
            <a:r>
              <a:rPr lang="en-US" sz="1400" dirty="0"/>
              <a:t> in space, </a:t>
            </a:r>
            <a:r>
              <a:rPr lang="en-US" sz="1400" b="1" dirty="0"/>
              <a:t>all at once</a:t>
            </a:r>
            <a:r>
              <a:rPr lang="en-US" sz="1400" dirty="0"/>
              <a:t>.</a:t>
            </a:r>
          </a:p>
          <a:p>
            <a:pPr algn="ctr"/>
            <a:r>
              <a:rPr lang="en-US" sz="1400" dirty="0"/>
              <a:t>It has a </a:t>
            </a:r>
            <a:r>
              <a:rPr lang="en-US" sz="1400" b="1" dirty="0"/>
              <a:t>probability</a:t>
            </a:r>
            <a:r>
              <a:rPr lang="en-US" sz="1400" dirty="0"/>
              <a:t> of being at </a:t>
            </a:r>
            <a:r>
              <a:rPr lang="en-US" sz="1400" b="1" dirty="0"/>
              <a:t>some </a:t>
            </a:r>
            <a:r>
              <a:rPr lang="en-US" sz="1400" dirty="0"/>
              <a:t>places </a:t>
            </a:r>
            <a:r>
              <a:rPr lang="en-US" sz="1400" i="1" dirty="0"/>
              <a:t>than </a:t>
            </a:r>
            <a:r>
              <a:rPr lang="en-US" sz="1400" b="1" dirty="0"/>
              <a:t>others</a:t>
            </a:r>
            <a:r>
              <a:rPr lang="en-US" sz="1400" dirty="0"/>
              <a:t>.</a:t>
            </a:r>
          </a:p>
          <a:p>
            <a:pPr algn="ctr"/>
            <a:endParaRPr lang="en-US" sz="1400" dirty="0"/>
          </a:p>
          <a:p>
            <a:pPr algn="ctr"/>
            <a:r>
              <a:rPr lang="en-US" sz="1400" dirty="0">
                <a:ln w="6350">
                  <a:solidFill>
                    <a:srgbClr val="FFFF00"/>
                  </a:solidFill>
                </a:ln>
              </a:rPr>
              <a:t>It’s only after we </a:t>
            </a:r>
            <a:r>
              <a:rPr lang="en-US" sz="1400" b="1" dirty="0">
                <a:ln w="6350">
                  <a:solidFill>
                    <a:srgbClr val="FFFF00"/>
                  </a:solidFill>
                </a:ln>
              </a:rPr>
              <a:t>measure</a:t>
            </a:r>
            <a:r>
              <a:rPr lang="en-US" sz="1400" dirty="0">
                <a:ln w="6350">
                  <a:solidFill>
                    <a:srgbClr val="FFFF00"/>
                  </a:solidFill>
                </a:ln>
              </a:rPr>
              <a:t> its </a:t>
            </a:r>
            <a:r>
              <a:rPr lang="en-US" sz="1400" i="1" dirty="0">
                <a:ln w="6350">
                  <a:solidFill>
                    <a:srgbClr val="FFFF00"/>
                  </a:solidFill>
                </a:ln>
              </a:rPr>
              <a:t>position</a:t>
            </a:r>
            <a:r>
              <a:rPr lang="en-US" sz="1400" dirty="0">
                <a:ln w="6350">
                  <a:solidFill>
                    <a:srgbClr val="FFFF00"/>
                  </a:solidFill>
                </a:ln>
              </a:rPr>
              <a:t> that we can </a:t>
            </a:r>
            <a:r>
              <a:rPr lang="en-US" sz="1400" b="1" dirty="0">
                <a:ln w="6350">
                  <a:solidFill>
                    <a:srgbClr val="FFFF00"/>
                  </a:solidFill>
                </a:ln>
              </a:rPr>
              <a:t>pinpoint</a:t>
            </a:r>
            <a:r>
              <a:rPr lang="en-US" sz="1400" dirty="0">
                <a:ln w="6350">
                  <a:solidFill>
                    <a:srgbClr val="FFFF00"/>
                  </a:solidFill>
                </a:ln>
              </a:rPr>
              <a:t> </a:t>
            </a:r>
            <a:r>
              <a:rPr lang="en-US" sz="1400" i="1" u="sng" dirty="0">
                <a:ln w="6350">
                  <a:solidFill>
                    <a:srgbClr val="FFFF00"/>
                  </a:solidFill>
                </a:ln>
              </a:rPr>
              <a:t>where</a:t>
            </a:r>
            <a:r>
              <a:rPr lang="en-US" sz="1400" dirty="0">
                <a:ln w="6350">
                  <a:solidFill>
                    <a:srgbClr val="FFFF00"/>
                  </a:solidFill>
                </a:ln>
              </a:rPr>
              <a:t> it is, at that moment.</a:t>
            </a:r>
          </a:p>
          <a:p>
            <a:pPr algn="ctr"/>
            <a:r>
              <a:rPr lang="en-US" sz="1400" b="1" dirty="0">
                <a:ln w="6350">
                  <a:solidFill>
                    <a:srgbClr val="FFFF00"/>
                  </a:solidFill>
                </a:ln>
              </a:rPr>
              <a:t>.. just like ..</a:t>
            </a:r>
          </a:p>
          <a:p>
            <a:pPr algn="ctr"/>
            <a:r>
              <a:rPr lang="en-US" sz="1400" dirty="0">
                <a:ln w="6350">
                  <a:solidFill>
                    <a:srgbClr val="FFFF00"/>
                  </a:solidFill>
                </a:ln>
              </a:rPr>
              <a:t>We didn’t know </a:t>
            </a:r>
            <a:r>
              <a:rPr lang="en-US" sz="1400" i="1" u="sng" dirty="0">
                <a:ln w="6350">
                  <a:solidFill>
                    <a:srgbClr val="FFFF00"/>
                  </a:solidFill>
                </a:ln>
              </a:rPr>
              <a:t>whether the cat was alive or dead</a:t>
            </a:r>
            <a:r>
              <a:rPr lang="en-US" sz="1400" dirty="0">
                <a:ln w="6350">
                  <a:solidFill>
                    <a:srgbClr val="FFFF00"/>
                  </a:solidFill>
                </a:ln>
              </a:rPr>
              <a:t> until we </a:t>
            </a:r>
            <a:r>
              <a:rPr lang="en-US" sz="1400" b="1" dirty="0">
                <a:ln w="6350">
                  <a:solidFill>
                    <a:srgbClr val="FFFF00"/>
                  </a:solidFill>
                </a:ln>
              </a:rPr>
              <a:t>opened</a:t>
            </a:r>
            <a:r>
              <a:rPr lang="en-US" sz="1400" dirty="0">
                <a:ln w="6350">
                  <a:solidFill>
                    <a:srgbClr val="FFFF00"/>
                  </a:solidFill>
                </a:ln>
              </a:rPr>
              <a:t> the box.</a:t>
            </a:r>
          </a:p>
        </p:txBody>
      </p:sp>
      <p:pic>
        <p:nvPicPr>
          <p:cNvPr id="29" name="Picture 4" descr="Electron Shell | American Welding Society Education Onlin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052560" y="3003176"/>
            <a:ext cx="2016868" cy="1366117"/>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9576527" y="2991914"/>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358087" y="3244136"/>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052560" y="3532645"/>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834337" y="3731816"/>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576527" y="4026497"/>
            <a:ext cx="163498" cy="153589"/>
          </a:xfrm>
          <a:prstGeom prst="ellipse">
            <a:avLst/>
          </a:prstGeom>
          <a:solidFill>
            <a:schemeClr val="bg1"/>
          </a:solid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67647" y="3021294"/>
            <a:ext cx="898666" cy="1347999"/>
          </a:xfrm>
          <a:prstGeom prst="rect">
            <a:avLst/>
          </a:prstGeom>
        </p:spPr>
      </p:pic>
      <p:sp>
        <p:nvSpPr>
          <p:cNvPr id="37" name="TextBox 36"/>
          <p:cNvSpPr txBox="1"/>
          <p:nvPr/>
        </p:nvSpPr>
        <p:spPr>
          <a:xfrm>
            <a:off x="7696444" y="4381892"/>
            <a:ext cx="1041072" cy="200055"/>
          </a:xfrm>
          <a:prstGeom prst="rect">
            <a:avLst/>
          </a:prstGeom>
          <a:noFill/>
        </p:spPr>
        <p:txBody>
          <a:bodyPr wrap="square" rtlCol="0">
            <a:spAutoFit/>
          </a:bodyPr>
          <a:lstStyle/>
          <a:p>
            <a:r>
              <a:rPr lang="en-CA" sz="700" dirty="0"/>
              <a:t>Measure the position.</a:t>
            </a:r>
            <a:endParaRPr lang="en-US" sz="700" dirty="0"/>
          </a:p>
        </p:txBody>
      </p:sp>
      <p:sp>
        <p:nvSpPr>
          <p:cNvPr id="28" name="Rectangle 27"/>
          <p:cNvSpPr/>
          <p:nvPr/>
        </p:nvSpPr>
        <p:spPr>
          <a:xfrm>
            <a:off x="1781702" y="3882169"/>
            <a:ext cx="610978" cy="4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088790" y="3858558"/>
            <a:ext cx="610978" cy="4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42238" y="3858558"/>
            <a:ext cx="610978" cy="4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0216313" y="3858558"/>
            <a:ext cx="610978" cy="4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818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Superposition</a:t>
            </a:r>
            <a:r>
              <a:rPr lang="en-CA" i="1" dirty="0"/>
              <a:t> – final thoughts..</a:t>
            </a:r>
            <a:endParaRPr lang="en-CA" i="1" u="sng" dirty="0"/>
          </a:p>
        </p:txBody>
      </p:sp>
      <p:sp>
        <p:nvSpPr>
          <p:cNvPr id="7" name="Slide Number Placeholder 6"/>
          <p:cNvSpPr>
            <a:spLocks noGrp="1"/>
          </p:cNvSpPr>
          <p:nvPr>
            <p:ph type="sldNum" sz="quarter" idx="12"/>
          </p:nvPr>
        </p:nvSpPr>
        <p:spPr>
          <a:xfrm>
            <a:off x="8610600" y="6298291"/>
            <a:ext cx="2743200" cy="365125"/>
          </a:xfrm>
        </p:spPr>
        <p:txBody>
          <a:bodyPr/>
          <a:lstStyle/>
          <a:p>
            <a:fld id="{9C96302D-50DE-436D-9A13-63B37C6E98AB}" type="slidenum">
              <a:rPr lang="en-US" smtClean="0"/>
              <a:t>16</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https://youtu.be/z1GCnycbMeA</a:t>
            </a:r>
          </a:p>
        </p:txBody>
      </p:sp>
      <p:sp>
        <p:nvSpPr>
          <p:cNvPr id="16" name="TextBox 15"/>
          <p:cNvSpPr txBox="1"/>
          <p:nvPr/>
        </p:nvSpPr>
        <p:spPr>
          <a:xfrm>
            <a:off x="1394460" y="2998084"/>
            <a:ext cx="8587740" cy="1815882"/>
          </a:xfrm>
          <a:prstGeom prst="rect">
            <a:avLst/>
          </a:prstGeom>
          <a:noFill/>
        </p:spPr>
        <p:txBody>
          <a:bodyPr wrap="square" rtlCol="0">
            <a:spAutoFit/>
          </a:bodyPr>
          <a:lstStyle/>
          <a:p>
            <a:pPr algn="ctr"/>
            <a:r>
              <a:rPr lang="en-US" sz="1400" dirty="0"/>
              <a:t>In double-slit experiment - when electrons were </a:t>
            </a:r>
            <a:r>
              <a:rPr lang="en-US" sz="1400" b="1" dirty="0"/>
              <a:t>observed</a:t>
            </a:r>
            <a:r>
              <a:rPr lang="en-US" sz="1400" dirty="0"/>
              <a:t> through cameras – they started behaving like particles (rather than waves who maintain a superposition state). </a:t>
            </a:r>
          </a:p>
          <a:p>
            <a:pPr algn="ctr"/>
            <a:endParaRPr lang="en-US" sz="1400" dirty="0"/>
          </a:p>
          <a:p>
            <a:pPr algn="ctr"/>
            <a:r>
              <a:rPr lang="en-US" sz="1400" dirty="0"/>
              <a:t>Many experiments have proven how particles have a wave-like pattern (wave-function) and particles are in all the states they can possibly be in, until they are observed. </a:t>
            </a:r>
          </a:p>
          <a:p>
            <a:pPr algn="ctr"/>
            <a:endParaRPr lang="en-US" sz="1400" dirty="0"/>
          </a:p>
          <a:p>
            <a:pPr algn="ctr"/>
            <a:r>
              <a:rPr lang="en-US" sz="1400" dirty="0"/>
              <a:t>The bigger the object, the smaller its wavelength. </a:t>
            </a:r>
          </a:p>
          <a:p>
            <a:pPr algn="ctr"/>
            <a:r>
              <a:rPr lang="en-US" sz="1400" dirty="0"/>
              <a:t>Things like cats or humans cannot operate in quantum mechanics due to the size and wavelengths.</a:t>
            </a:r>
          </a:p>
        </p:txBody>
      </p:sp>
    </p:spTree>
    <p:extLst>
      <p:ext uri="{BB962C8B-B14F-4D97-AF65-F5344CB8AC3E}">
        <p14:creationId xmlns:p14="http://schemas.microsoft.com/office/powerpoint/2010/main" val="164672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8"/>
            <a:ext cx="10515601" cy="1925341"/>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Entangled - </a:t>
            </a:r>
            <a:r>
              <a:rPr lang="en-CA" sz="2000" i="1" dirty="0"/>
              <a:t>To wrap or twist together; interweave; intertwine</a:t>
            </a:r>
          </a:p>
          <a:p>
            <a:pPr lvl="1">
              <a:buFont typeface="Wingdings" panose="05000000000000000000" pitchFamily="2" charset="2"/>
              <a:buChar char="§"/>
            </a:pPr>
            <a:r>
              <a:rPr lang="en-CA" b="1" i="1" dirty="0"/>
              <a:t>Quantum Entanglement – </a:t>
            </a:r>
            <a:r>
              <a:rPr lang="en-CA" sz="2000" i="1" dirty="0"/>
              <a:t>Quantum entanglement is a quantum mechanical phenomenon in which the quantum states of two or more objects have to be described with reference to each other, even though the individual objects may be spatially separated.</a:t>
            </a:r>
            <a:endParaRPr lang="en-US" sz="2000" i="1" dirty="0"/>
          </a:p>
        </p:txBody>
      </p:sp>
      <p:sp>
        <p:nvSpPr>
          <p:cNvPr id="7" name="Slide Number Placeholder 6"/>
          <p:cNvSpPr>
            <a:spLocks noGrp="1"/>
          </p:cNvSpPr>
          <p:nvPr>
            <p:ph type="sldNum" sz="quarter" idx="12"/>
          </p:nvPr>
        </p:nvSpPr>
        <p:spPr/>
        <p:txBody>
          <a:bodyPr/>
          <a:lstStyle/>
          <a:p>
            <a:fld id="{9C96302D-50DE-436D-9A13-63B37C6E98AB}" type="slidenum">
              <a:rPr lang="en-US" smtClean="0"/>
              <a:t>17</a:t>
            </a:fld>
            <a:endParaRPr lang="en-US" dirty="0"/>
          </a:p>
        </p:txBody>
      </p:sp>
      <p:sp>
        <p:nvSpPr>
          <p:cNvPr id="11" name="TextBox 10"/>
          <p:cNvSpPr txBox="1"/>
          <p:nvPr/>
        </p:nvSpPr>
        <p:spPr>
          <a:xfrm>
            <a:off x="2434200" y="6356350"/>
            <a:ext cx="3004013" cy="169290"/>
          </a:xfrm>
          <a:prstGeom prst="rect">
            <a:avLst/>
          </a:prstGeom>
          <a:noFill/>
        </p:spPr>
        <p:txBody>
          <a:bodyPr wrap="square" rtlCol="0">
            <a:spAutoFit/>
          </a:bodyPr>
          <a:lstStyle/>
          <a:p>
            <a:r>
              <a:rPr lang="en-US" sz="500" dirty="0"/>
              <a:t>https://cosmosmagazine.com/wp-content/uploads/2019/12/211116_entanglement_P-e1610500086158.jpg</a:t>
            </a:r>
          </a:p>
        </p:txBody>
      </p:sp>
      <p:pic>
        <p:nvPicPr>
          <p:cNvPr id="1026" name="Picture 2" descr="Most entangled photons plus &amp;#39;twistiest&amp;#39; ligh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2907" y="3849749"/>
            <a:ext cx="2506601" cy="25066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013" y="3847593"/>
            <a:ext cx="3989079" cy="2508757"/>
          </a:xfrm>
          <a:prstGeom prst="rect">
            <a:avLst/>
          </a:prstGeom>
        </p:spPr>
      </p:pic>
    </p:spTree>
    <p:extLst>
      <p:ext uri="{BB962C8B-B14F-4D97-AF65-F5344CB8AC3E}">
        <p14:creationId xmlns:p14="http://schemas.microsoft.com/office/powerpoint/2010/main" val="2655122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8"/>
            <a:ext cx="10515601" cy="209552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Quantum Entanglement – </a:t>
            </a:r>
            <a:r>
              <a:rPr lang="en-CA" sz="2000" i="1" dirty="0"/>
              <a:t>Einstein called it “Spooky action at a distant”, which implies faster than light communication (theory of relativity rules that out). </a:t>
            </a:r>
          </a:p>
          <a:p>
            <a:pPr lvl="2">
              <a:buFont typeface="Wingdings" panose="05000000000000000000" pitchFamily="2" charset="2"/>
              <a:buChar char="§"/>
            </a:pPr>
            <a:r>
              <a:rPr lang="en-CA" sz="1600" i="1" dirty="0"/>
              <a:t>All particles have a fundamental property of “spin”, which can be measured in directions</a:t>
            </a:r>
          </a:p>
          <a:p>
            <a:pPr lvl="2">
              <a:buFont typeface="Wingdings" panose="05000000000000000000" pitchFamily="2" charset="2"/>
              <a:buChar char="§"/>
            </a:pPr>
            <a:r>
              <a:rPr lang="en-CA" sz="1600" i="1" dirty="0"/>
              <a:t>Before measuring the spin, particles are usually spinning in any direction (superposition)</a:t>
            </a:r>
          </a:p>
          <a:p>
            <a:pPr lvl="2">
              <a:buFont typeface="Wingdings" panose="05000000000000000000" pitchFamily="2" charset="2"/>
              <a:buChar char="§"/>
            </a:pPr>
            <a:r>
              <a:rPr lang="en-CA" sz="1600" i="1" dirty="0"/>
              <a:t>To measure the spin, need to specify which </a:t>
            </a:r>
            <a:r>
              <a:rPr lang="en-CA" sz="1600" b="1" i="1" dirty="0"/>
              <a:t>direction</a:t>
            </a:r>
            <a:r>
              <a:rPr lang="en-CA" sz="1600" i="1" dirty="0"/>
              <a:t> needs to be </a:t>
            </a:r>
            <a:r>
              <a:rPr lang="en-CA" sz="1600" b="1" i="1" dirty="0"/>
              <a:t>measured</a:t>
            </a:r>
          </a:p>
        </p:txBody>
      </p:sp>
      <p:sp>
        <p:nvSpPr>
          <p:cNvPr id="7" name="Slide Number Placeholder 6"/>
          <p:cNvSpPr>
            <a:spLocks noGrp="1"/>
          </p:cNvSpPr>
          <p:nvPr>
            <p:ph type="sldNum" sz="quarter" idx="12"/>
          </p:nvPr>
        </p:nvSpPr>
        <p:spPr/>
        <p:txBody>
          <a:bodyPr/>
          <a:lstStyle/>
          <a:p>
            <a:fld id="{9C96302D-50DE-436D-9A13-63B37C6E98AB}" type="slidenum">
              <a:rPr lang="en-US" smtClean="0"/>
              <a:t>18</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595006627"/>
              </p:ext>
            </p:extLst>
          </p:nvPr>
        </p:nvGraphicFramePr>
        <p:xfrm>
          <a:off x="3190240" y="4023679"/>
          <a:ext cx="5008880" cy="1112520"/>
        </p:xfrm>
        <a:graphic>
          <a:graphicData uri="http://schemas.openxmlformats.org/drawingml/2006/table">
            <a:tbl>
              <a:tblPr firstRow="1" bandRow="1">
                <a:tableStyleId>{2D5ABB26-0587-4C30-8999-92F81FD0307C}</a:tableStyleId>
              </a:tblPr>
              <a:tblGrid>
                <a:gridCol w="2296160">
                  <a:extLst>
                    <a:ext uri="{9D8B030D-6E8A-4147-A177-3AD203B41FA5}">
                      <a16:colId xmlns:a16="http://schemas.microsoft.com/office/drawing/2014/main" val="20000"/>
                    </a:ext>
                  </a:extLst>
                </a:gridCol>
                <a:gridCol w="2712720">
                  <a:extLst>
                    <a:ext uri="{9D8B030D-6E8A-4147-A177-3AD203B41FA5}">
                      <a16:colId xmlns:a16="http://schemas.microsoft.com/office/drawing/2014/main" val="20001"/>
                    </a:ext>
                  </a:extLst>
                </a:gridCol>
              </a:tblGrid>
              <a:tr h="370840">
                <a:tc>
                  <a:txBody>
                    <a:bodyPr/>
                    <a:lstStyle/>
                    <a:p>
                      <a:r>
                        <a:rPr lang="en-US" dirty="0"/>
                        <a:t>Measurement Choice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48235"/>
                    </a:solidFill>
                  </a:tcPr>
                </a:tc>
                <a:tc>
                  <a:txBody>
                    <a:bodyPr/>
                    <a:lstStyle/>
                    <a:p>
                      <a:r>
                        <a:rPr lang="en-US" dirty="0"/>
                        <a:t>Measurement Outcomes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48235"/>
                    </a:solidFill>
                  </a:tcPr>
                </a:tc>
                <a:extLst>
                  <a:ext uri="{0D108BD9-81ED-4DB2-BD59-A6C34878D82A}">
                    <a16:rowId xmlns:a16="http://schemas.microsoft.com/office/drawing/2014/main" val="10000"/>
                  </a:ext>
                </a:extLst>
              </a:tr>
              <a:tr h="370840">
                <a:tc>
                  <a:txBody>
                    <a:bodyPr/>
                    <a:lstStyle/>
                    <a:p>
                      <a:r>
                        <a:rPr lang="en-US" dirty="0"/>
                        <a:t>Horizontally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Spin will be Left or 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Vertically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Spin will be Up or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8"/>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spTree>
    <p:extLst>
      <p:ext uri="{BB962C8B-B14F-4D97-AF65-F5344CB8AC3E}">
        <p14:creationId xmlns:p14="http://schemas.microsoft.com/office/powerpoint/2010/main" val="96675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Objectives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US" sz="1800" dirty="0"/>
              <a:t>(A) Quantum Physics/Mechanics</a:t>
            </a:r>
          </a:p>
          <a:p>
            <a:pPr lvl="1">
              <a:buFont typeface="Wingdings" panose="05000000000000000000" pitchFamily="2" charset="2"/>
              <a:buChar char="§"/>
            </a:pPr>
            <a:r>
              <a:rPr lang="en-US" sz="1400" dirty="0"/>
              <a:t>Important Concepts</a:t>
            </a:r>
          </a:p>
          <a:p>
            <a:pPr>
              <a:buFont typeface="Wingdings" panose="05000000000000000000" pitchFamily="2" charset="2"/>
              <a:buChar char="§"/>
            </a:pPr>
            <a:r>
              <a:rPr lang="en-US" sz="1800" dirty="0"/>
              <a:t>(B) Quantum Computing</a:t>
            </a:r>
          </a:p>
          <a:p>
            <a:pPr lvl="1">
              <a:buFont typeface="Wingdings" panose="05000000000000000000" pitchFamily="2" charset="2"/>
              <a:buChar char="§"/>
            </a:pPr>
            <a:r>
              <a:rPr lang="en-US" sz="1400" dirty="0"/>
              <a:t>In light of Quantum Mechanics</a:t>
            </a:r>
          </a:p>
          <a:p>
            <a:pPr>
              <a:buFont typeface="Wingdings" panose="05000000000000000000" pitchFamily="2" charset="2"/>
              <a:buChar char="§"/>
            </a:pPr>
            <a:r>
              <a:rPr lang="en-US" sz="1800" dirty="0"/>
              <a:t>(C) </a:t>
            </a:r>
            <a:r>
              <a:rPr lang="en-US" sz="1800" dirty="0" err="1"/>
              <a:t>QuTiP</a:t>
            </a:r>
            <a:endParaRPr lang="en-US" sz="1800" dirty="0"/>
          </a:p>
          <a:p>
            <a:pPr>
              <a:buFont typeface="Wingdings" panose="05000000000000000000" pitchFamily="2" charset="2"/>
              <a:buChar char="§"/>
            </a:pPr>
            <a:r>
              <a:rPr lang="en-US" sz="1800" dirty="0"/>
              <a:t>(D) </a:t>
            </a:r>
            <a:r>
              <a:rPr lang="en-US" sz="1800" dirty="0" err="1"/>
              <a:t>QisKit</a:t>
            </a:r>
            <a:endParaRPr lang="en-US" sz="1800" dirty="0"/>
          </a:p>
          <a:p>
            <a:pPr>
              <a:buFont typeface="Wingdings" panose="05000000000000000000" pitchFamily="2" charset="2"/>
              <a:buChar char="§"/>
            </a:pPr>
            <a:r>
              <a:rPr lang="en-US" sz="1800" dirty="0"/>
              <a:t>(E) Examples</a:t>
            </a:r>
          </a:p>
          <a:p>
            <a:pPr>
              <a:buFont typeface="Wingdings" panose="05000000000000000000" pitchFamily="2" charset="2"/>
              <a:buChar char="§"/>
            </a:pPr>
            <a:r>
              <a:rPr lang="en-US" sz="1800" dirty="0"/>
              <a:t>(F) References</a:t>
            </a:r>
          </a:p>
        </p:txBody>
      </p:sp>
      <p:sp>
        <p:nvSpPr>
          <p:cNvPr id="5" name="Slide Number Placeholder 4"/>
          <p:cNvSpPr>
            <a:spLocks noGrp="1"/>
          </p:cNvSpPr>
          <p:nvPr>
            <p:ph type="sldNum" sz="quarter" idx="12"/>
          </p:nvPr>
        </p:nvSpPr>
        <p:spPr/>
        <p:txBody>
          <a:bodyPr/>
          <a:lstStyle/>
          <a:p>
            <a:fld id="{9C96302D-50DE-436D-9A13-63B37C6E98AB}" type="slidenum">
              <a:rPr lang="en-US" smtClean="0"/>
              <a:t>1</a:t>
            </a:fld>
            <a:endParaRPr lang="en-US" dirty="0"/>
          </a:p>
        </p:txBody>
      </p:sp>
    </p:spTree>
    <p:extLst>
      <p:ext uri="{BB962C8B-B14F-4D97-AF65-F5344CB8AC3E}">
        <p14:creationId xmlns:p14="http://schemas.microsoft.com/office/powerpoint/2010/main" val="3192115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Quantum Entanglement – </a:t>
            </a:r>
            <a:r>
              <a:rPr lang="en-CA" i="1" dirty="0"/>
              <a:t>Correlation between two things.</a:t>
            </a:r>
            <a:endParaRPr lang="en-US" b="1" i="1" dirty="0"/>
          </a:p>
        </p:txBody>
      </p:sp>
      <p:sp>
        <p:nvSpPr>
          <p:cNvPr id="7" name="Slide Number Placeholder 6"/>
          <p:cNvSpPr>
            <a:spLocks noGrp="1"/>
          </p:cNvSpPr>
          <p:nvPr>
            <p:ph type="sldNum" sz="quarter" idx="12"/>
          </p:nvPr>
        </p:nvSpPr>
        <p:spPr/>
        <p:txBody>
          <a:bodyPr/>
          <a:lstStyle/>
          <a:p>
            <a:fld id="{9C96302D-50DE-436D-9A13-63B37C6E98AB}" type="slidenum">
              <a:rPr lang="en-US" smtClean="0"/>
              <a:t>19</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41806" y="2836789"/>
            <a:ext cx="3039573" cy="252764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3140" y="3845633"/>
            <a:ext cx="611024" cy="565102"/>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1592" y="3604693"/>
            <a:ext cx="882274" cy="891795"/>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53080" y="2836789"/>
            <a:ext cx="3039573" cy="2527645"/>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4414" y="3845633"/>
            <a:ext cx="611024" cy="565102"/>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72866" y="3604693"/>
            <a:ext cx="882274" cy="89179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489889135"/>
              </p:ext>
            </p:extLst>
          </p:nvPr>
        </p:nvGraphicFramePr>
        <p:xfrm>
          <a:off x="4410818" y="3501950"/>
          <a:ext cx="3320444" cy="1097280"/>
        </p:xfrm>
        <a:graphic>
          <a:graphicData uri="http://schemas.openxmlformats.org/drawingml/2006/table">
            <a:tbl>
              <a:tblPr firstRow="1" bandRow="1">
                <a:tableStyleId>{2D5ABB26-0587-4C30-8999-92F81FD0307C}</a:tableStyleId>
              </a:tblPr>
              <a:tblGrid>
                <a:gridCol w="1660222">
                  <a:extLst>
                    <a:ext uri="{9D8B030D-6E8A-4147-A177-3AD203B41FA5}">
                      <a16:colId xmlns:a16="http://schemas.microsoft.com/office/drawing/2014/main" val="20000"/>
                    </a:ext>
                  </a:extLst>
                </a:gridCol>
                <a:gridCol w="1660222">
                  <a:extLst>
                    <a:ext uri="{9D8B030D-6E8A-4147-A177-3AD203B41FA5}">
                      <a16:colId xmlns:a16="http://schemas.microsoft.com/office/drawing/2014/main" val="20001"/>
                    </a:ext>
                  </a:extLst>
                </a:gridCol>
              </a:tblGrid>
              <a:tr h="363077">
                <a:tc gridSpan="2">
                  <a:txBody>
                    <a:bodyPr/>
                    <a:lstStyle/>
                    <a:p>
                      <a:pPr algn="ctr"/>
                      <a:r>
                        <a:rPr lang="en-US" b="1" dirty="0"/>
                        <a:t>Superposition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3077">
                <a:tc>
                  <a:txBody>
                    <a:bodyPr/>
                    <a:lstStyle/>
                    <a:p>
                      <a:r>
                        <a:rPr lang="en-US" dirty="0"/>
                        <a:t>Box1- </a:t>
                      </a:r>
                      <a:r>
                        <a:rPr lang="en-US" b="1" dirty="0"/>
                        <a:t>Cat</a:t>
                      </a:r>
                      <a:r>
                        <a:rPr lang="en-US" dirty="0"/>
                        <a:t> </a:t>
                      </a:r>
                      <a:r>
                        <a:rPr lang="en-US" dirty="0">
                          <a:solidFill>
                            <a:srgbClr val="548235"/>
                          </a:solidFill>
                        </a:rPr>
                        <a:t>Alive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Box2- </a:t>
                      </a:r>
                      <a:r>
                        <a:rPr lang="en-US" b="1" dirty="0"/>
                        <a:t>Cat</a:t>
                      </a:r>
                      <a:r>
                        <a:rPr lang="en-US" dirty="0"/>
                        <a:t> </a:t>
                      </a:r>
                      <a:r>
                        <a:rPr lang="en-US" dirty="0">
                          <a:solidFill>
                            <a:srgbClr val="FF0000"/>
                          </a:solidFill>
                        </a:rPr>
                        <a:t>Dead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3077">
                <a:tc>
                  <a:txBody>
                    <a:bodyPr/>
                    <a:lstStyle/>
                    <a:p>
                      <a:r>
                        <a:rPr lang="en-US" dirty="0"/>
                        <a:t>Box1-</a:t>
                      </a:r>
                      <a:r>
                        <a:rPr lang="en-US" baseline="0" dirty="0"/>
                        <a:t> </a:t>
                      </a:r>
                      <a:r>
                        <a:rPr lang="en-US" b="1" dirty="0"/>
                        <a:t>Cat</a:t>
                      </a:r>
                      <a:r>
                        <a:rPr lang="en-US" dirty="0"/>
                        <a:t> </a:t>
                      </a:r>
                      <a:r>
                        <a:rPr lang="en-US" dirty="0">
                          <a:solidFill>
                            <a:srgbClr val="FF0000"/>
                          </a:solidFill>
                        </a:rPr>
                        <a:t>Dead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Box2-</a:t>
                      </a:r>
                      <a:r>
                        <a:rPr lang="en-US" baseline="0" dirty="0"/>
                        <a:t> </a:t>
                      </a:r>
                      <a:r>
                        <a:rPr lang="en-US" b="1" dirty="0"/>
                        <a:t>Cat</a:t>
                      </a:r>
                      <a:r>
                        <a:rPr lang="en-US" dirty="0"/>
                        <a:t> </a:t>
                      </a:r>
                      <a:r>
                        <a:rPr lang="en-US" dirty="0">
                          <a:solidFill>
                            <a:srgbClr val="548235"/>
                          </a:solidFill>
                        </a:rPr>
                        <a:t>Alive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4261290" y="5029105"/>
            <a:ext cx="3611880" cy="369332"/>
          </a:xfrm>
          <a:prstGeom prst="rect">
            <a:avLst/>
          </a:prstGeom>
          <a:noFill/>
          <a:ln>
            <a:solidFill>
              <a:srgbClr val="548235"/>
            </a:solidFill>
          </a:ln>
        </p:spPr>
        <p:txBody>
          <a:bodyPr wrap="square" rtlCol="0">
            <a:spAutoFit/>
          </a:bodyPr>
          <a:lstStyle/>
          <a:p>
            <a:r>
              <a:rPr lang="en-US" dirty="0"/>
              <a:t>The states of the </a:t>
            </a:r>
            <a:r>
              <a:rPr lang="en-US" b="1" dirty="0"/>
              <a:t>Cats</a:t>
            </a:r>
            <a:r>
              <a:rPr lang="en-US" dirty="0"/>
              <a:t> are </a:t>
            </a:r>
            <a:r>
              <a:rPr lang="en-US" b="1" i="1" u="sng" dirty="0"/>
              <a:t>entangled</a:t>
            </a:r>
            <a:r>
              <a:rPr lang="en-US" dirty="0"/>
              <a:t>.</a:t>
            </a:r>
          </a:p>
        </p:txBody>
      </p:sp>
    </p:spTree>
    <p:extLst>
      <p:ext uri="{BB962C8B-B14F-4D97-AF65-F5344CB8AC3E}">
        <p14:creationId xmlns:p14="http://schemas.microsoft.com/office/powerpoint/2010/main" val="1899048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97015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b="1" i="1" dirty="0"/>
              <a:t>Quantum Entanglement – </a:t>
            </a:r>
            <a:r>
              <a:rPr lang="en-CA" i="1" dirty="0"/>
              <a:t>Correlation between two things.</a:t>
            </a:r>
            <a:endParaRPr lang="en-US" i="1" dirty="0"/>
          </a:p>
        </p:txBody>
      </p:sp>
      <p:sp>
        <p:nvSpPr>
          <p:cNvPr id="7" name="Slide Number Placeholder 6"/>
          <p:cNvSpPr>
            <a:spLocks noGrp="1"/>
          </p:cNvSpPr>
          <p:nvPr>
            <p:ph type="sldNum" sz="quarter" idx="12"/>
          </p:nvPr>
        </p:nvSpPr>
        <p:spPr/>
        <p:txBody>
          <a:bodyPr/>
          <a:lstStyle/>
          <a:p>
            <a:fld id="{9C96302D-50DE-436D-9A13-63B37C6E98AB}" type="slidenum">
              <a:rPr lang="en-US" smtClean="0"/>
              <a:t>20</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41806" y="2836789"/>
            <a:ext cx="3039573" cy="252764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3140" y="3845633"/>
            <a:ext cx="611024" cy="565102"/>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1592" y="3604693"/>
            <a:ext cx="882274" cy="891795"/>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53080" y="2836789"/>
            <a:ext cx="3039573" cy="2527645"/>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4414" y="3845633"/>
            <a:ext cx="611024" cy="565102"/>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72866" y="3604693"/>
            <a:ext cx="882274" cy="89179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307186843"/>
              </p:ext>
            </p:extLst>
          </p:nvPr>
        </p:nvGraphicFramePr>
        <p:xfrm>
          <a:off x="4410818" y="3501950"/>
          <a:ext cx="3320444" cy="1097280"/>
        </p:xfrm>
        <a:graphic>
          <a:graphicData uri="http://schemas.openxmlformats.org/drawingml/2006/table">
            <a:tbl>
              <a:tblPr firstRow="1" bandRow="1">
                <a:tableStyleId>{2D5ABB26-0587-4C30-8999-92F81FD0307C}</a:tableStyleId>
              </a:tblPr>
              <a:tblGrid>
                <a:gridCol w="1660222">
                  <a:extLst>
                    <a:ext uri="{9D8B030D-6E8A-4147-A177-3AD203B41FA5}">
                      <a16:colId xmlns:a16="http://schemas.microsoft.com/office/drawing/2014/main" val="20000"/>
                    </a:ext>
                  </a:extLst>
                </a:gridCol>
                <a:gridCol w="1660222">
                  <a:extLst>
                    <a:ext uri="{9D8B030D-6E8A-4147-A177-3AD203B41FA5}">
                      <a16:colId xmlns:a16="http://schemas.microsoft.com/office/drawing/2014/main" val="20001"/>
                    </a:ext>
                  </a:extLst>
                </a:gridCol>
              </a:tblGrid>
              <a:tr h="363077">
                <a:tc gridSpan="2">
                  <a:txBody>
                    <a:bodyPr/>
                    <a:lstStyle/>
                    <a:p>
                      <a:pPr algn="ctr"/>
                      <a:r>
                        <a:rPr lang="en-US" b="1" dirty="0"/>
                        <a:t>Superposition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3077">
                <a:tc>
                  <a:txBody>
                    <a:bodyPr/>
                    <a:lstStyle/>
                    <a:p>
                      <a:r>
                        <a:rPr lang="en-US" dirty="0"/>
                        <a:t>Box1- </a:t>
                      </a:r>
                      <a:r>
                        <a:rPr lang="en-US" b="1" dirty="0"/>
                        <a:t>Cat</a:t>
                      </a:r>
                      <a:r>
                        <a:rPr lang="en-US" dirty="0"/>
                        <a:t> </a:t>
                      </a:r>
                      <a:r>
                        <a:rPr lang="en-US" dirty="0">
                          <a:solidFill>
                            <a:srgbClr val="548235"/>
                          </a:solidFill>
                        </a:rPr>
                        <a:t>Alive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dirty="0"/>
                        <a:t>Box2- </a:t>
                      </a:r>
                      <a:r>
                        <a:rPr lang="en-US" b="1" dirty="0"/>
                        <a:t>Cat</a:t>
                      </a:r>
                      <a:r>
                        <a:rPr lang="en-US" dirty="0"/>
                        <a:t> </a:t>
                      </a:r>
                      <a:r>
                        <a:rPr lang="en-US" dirty="0">
                          <a:solidFill>
                            <a:srgbClr val="FF0000"/>
                          </a:solidFill>
                        </a:rPr>
                        <a:t>Dead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63077">
                <a:tc>
                  <a:txBody>
                    <a:bodyPr/>
                    <a:lstStyle/>
                    <a:p>
                      <a:r>
                        <a:rPr lang="en-US" dirty="0"/>
                        <a:t>Box1-</a:t>
                      </a:r>
                      <a:r>
                        <a:rPr lang="en-US" baseline="0" dirty="0"/>
                        <a:t> </a:t>
                      </a:r>
                      <a:r>
                        <a:rPr lang="en-US" b="1" dirty="0"/>
                        <a:t>Cat</a:t>
                      </a:r>
                      <a:r>
                        <a:rPr lang="en-US" dirty="0"/>
                        <a:t> </a:t>
                      </a:r>
                      <a:r>
                        <a:rPr lang="en-US" dirty="0">
                          <a:solidFill>
                            <a:srgbClr val="FF0000"/>
                          </a:solidFill>
                        </a:rPr>
                        <a:t>Dead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dirty="0"/>
                        <a:t>Box2-</a:t>
                      </a:r>
                      <a:r>
                        <a:rPr lang="en-US" baseline="0" dirty="0"/>
                        <a:t> </a:t>
                      </a:r>
                      <a:r>
                        <a:rPr lang="en-US" b="1" dirty="0"/>
                        <a:t>Cat</a:t>
                      </a:r>
                      <a:r>
                        <a:rPr lang="en-US" dirty="0"/>
                        <a:t> </a:t>
                      </a:r>
                      <a:r>
                        <a:rPr lang="en-US" dirty="0">
                          <a:solidFill>
                            <a:srgbClr val="548235"/>
                          </a:solidFill>
                        </a:rPr>
                        <a:t>Alive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1129553" y="5029105"/>
            <a:ext cx="10300447" cy="1200329"/>
          </a:xfrm>
          <a:prstGeom prst="rect">
            <a:avLst/>
          </a:prstGeom>
          <a:noFill/>
          <a:ln>
            <a:solidFill>
              <a:srgbClr val="548235"/>
            </a:solidFill>
          </a:ln>
        </p:spPr>
        <p:txBody>
          <a:bodyPr wrap="square" rtlCol="0">
            <a:spAutoFit/>
          </a:bodyPr>
          <a:lstStyle/>
          <a:p>
            <a:pPr algn="ctr"/>
            <a:r>
              <a:rPr lang="en-US" dirty="0"/>
              <a:t>If Box1 has the cat measured to be </a:t>
            </a:r>
            <a:r>
              <a:rPr lang="en-US" b="1" dirty="0"/>
              <a:t>Alive </a:t>
            </a:r>
            <a:r>
              <a:rPr lang="en-US" dirty="0"/>
              <a:t>then Box2’s cat will </a:t>
            </a:r>
            <a:r>
              <a:rPr lang="en-US" b="1" dirty="0"/>
              <a:t>always</a:t>
            </a:r>
            <a:r>
              <a:rPr lang="en-US" dirty="0"/>
              <a:t> be (measured as) </a:t>
            </a:r>
            <a:r>
              <a:rPr lang="en-US" b="1" dirty="0"/>
              <a:t>Dead </a:t>
            </a:r>
            <a:r>
              <a:rPr lang="en-US" dirty="0"/>
              <a:t>due to entanglement, the measurement of Box1’s cat being Alive is information that’s transmitted instantaneously!</a:t>
            </a:r>
          </a:p>
          <a:p>
            <a:pPr algn="ctr"/>
            <a:endParaRPr lang="en-US" dirty="0"/>
          </a:p>
          <a:p>
            <a:pPr algn="ctr"/>
            <a:r>
              <a:rPr lang="en-US" dirty="0"/>
              <a:t>This is not just a phenomenon or theory – it has been observed by scientists at a macroscopic scale. </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5578" y="2835493"/>
            <a:ext cx="1178848" cy="1178848"/>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72568" y="2835493"/>
            <a:ext cx="1317408" cy="1157531"/>
          </a:xfrm>
          <a:prstGeom prst="rect">
            <a:avLst/>
          </a:prstGeom>
        </p:spPr>
      </p:pic>
    </p:spTree>
    <p:extLst>
      <p:ext uri="{BB962C8B-B14F-4D97-AF65-F5344CB8AC3E}">
        <p14:creationId xmlns:p14="http://schemas.microsoft.com/office/powerpoint/2010/main" val="286425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200" y="1755119"/>
            <a:ext cx="6745942" cy="3973328"/>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br>
              <a:rPr lang="en-US" b="1" dirty="0"/>
            </a:br>
            <a:endParaRPr lang="en-US" b="1" dirty="0"/>
          </a:p>
          <a:p>
            <a:pPr lvl="1">
              <a:buFont typeface="Wingdings" panose="05000000000000000000" pitchFamily="2" charset="2"/>
              <a:buChar char="§"/>
            </a:pPr>
            <a:r>
              <a:rPr lang="en-CA" b="1" i="1" dirty="0"/>
              <a:t>Quantum Tunnelling – </a:t>
            </a:r>
            <a:r>
              <a:rPr lang="en-CA" i="1" dirty="0"/>
              <a:t>is the quantum mechanical phenomenon where a </a:t>
            </a:r>
            <a:r>
              <a:rPr lang="en-CA" i="1" dirty="0" err="1"/>
              <a:t>wavefunction</a:t>
            </a:r>
            <a:r>
              <a:rPr lang="en-CA" i="1" dirty="0"/>
              <a:t> can propagate through a potential barrier.</a:t>
            </a:r>
            <a:br>
              <a:rPr lang="en-CA" b="1" i="1" dirty="0"/>
            </a:br>
            <a:endParaRPr lang="en-CA" b="1" i="1" dirty="0"/>
          </a:p>
          <a:p>
            <a:pPr lvl="1">
              <a:buFont typeface="Wingdings" panose="05000000000000000000" pitchFamily="2" charset="2"/>
              <a:buChar char="§"/>
            </a:pPr>
            <a:r>
              <a:rPr lang="en-CA" b="1" i="1" dirty="0"/>
              <a:t>Quantum Interference – </a:t>
            </a:r>
            <a:r>
              <a:rPr lang="en-CA" i="1" dirty="0"/>
              <a:t>is the most challenging concept but helps to understand why superposition exists, how wave functions cancel each other to understand measurement.</a:t>
            </a:r>
            <a:endParaRPr lang="en-US" i="1" dirty="0"/>
          </a:p>
        </p:txBody>
      </p:sp>
      <p:sp>
        <p:nvSpPr>
          <p:cNvPr id="7" name="Slide Number Placeholder 6"/>
          <p:cNvSpPr>
            <a:spLocks noGrp="1"/>
          </p:cNvSpPr>
          <p:nvPr>
            <p:ph type="sldNum" sz="quarter" idx="12"/>
          </p:nvPr>
        </p:nvSpPr>
        <p:spPr/>
        <p:txBody>
          <a:bodyPr/>
          <a:lstStyle/>
          <a:p>
            <a:fld id="{9C96302D-50DE-436D-9A13-63B37C6E98AB}" type="slidenum">
              <a:rPr lang="en-US" smtClean="0"/>
              <a:t>21</a:t>
            </a:fld>
            <a:endParaRPr lang="en-US" dirty="0"/>
          </a:p>
        </p:txBody>
      </p:sp>
      <p:sp>
        <p:nvSpPr>
          <p:cNvPr id="11" name="TextBox 10"/>
          <p:cNvSpPr txBox="1"/>
          <p:nvPr/>
        </p:nvSpPr>
        <p:spPr>
          <a:xfrm>
            <a:off x="5312123" y="6555694"/>
            <a:ext cx="1567751" cy="215444"/>
          </a:xfrm>
          <a:prstGeom prst="rect">
            <a:avLst/>
          </a:prstGeom>
          <a:noFill/>
        </p:spPr>
        <p:txBody>
          <a:bodyPr wrap="square" rtlCol="0">
            <a:spAutoFit/>
          </a:bodyPr>
          <a:lstStyle/>
          <a:p>
            <a:r>
              <a:rPr lang="en-US" sz="800" dirty="0"/>
              <a:t>https://youtu.be/Usu9xZfabPM</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0080" y="2246599"/>
            <a:ext cx="2943542" cy="1644839"/>
          </a:xfrm>
          <a:prstGeom prst="rect">
            <a:avLst/>
          </a:prstGeom>
          <a:ln>
            <a:solidFill>
              <a:srgbClr val="548235"/>
            </a:solidFill>
          </a:ln>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0080" y="4301474"/>
            <a:ext cx="2943542" cy="1644839"/>
          </a:xfrm>
          <a:prstGeom prst="rect">
            <a:avLst/>
          </a:prstGeom>
          <a:ln>
            <a:solidFill>
              <a:srgbClr val="548235"/>
            </a:solidFill>
          </a:ln>
        </p:spPr>
      </p:pic>
    </p:spTree>
    <p:extLst>
      <p:ext uri="{BB962C8B-B14F-4D97-AF65-F5344CB8AC3E}">
        <p14:creationId xmlns:p14="http://schemas.microsoft.com/office/powerpoint/2010/main" val="4113366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8" y="1755118"/>
            <a:ext cx="7498977" cy="4357357"/>
          </a:xfrm>
        </p:spPr>
        <p:txBody>
          <a:bodyPr>
            <a:noAutofit/>
          </a:bodyPr>
          <a:lstStyle/>
          <a:p>
            <a:pPr>
              <a:buFont typeface="Wingdings" panose="05000000000000000000" pitchFamily="2" charset="2"/>
              <a:buChar char="§"/>
            </a:pPr>
            <a:r>
              <a:rPr lang="en-US" b="1" dirty="0"/>
              <a:t>Quantum Computing –</a:t>
            </a:r>
          </a:p>
          <a:p>
            <a:pPr lvl="1">
              <a:buFont typeface="Wingdings" panose="05000000000000000000" pitchFamily="2" charset="2"/>
              <a:buChar char="§"/>
            </a:pPr>
            <a:r>
              <a:rPr lang="en-CA" sz="1600" dirty="0"/>
              <a:t>Quantum computing is the exploitation of collective properties of quantum states, such as </a:t>
            </a:r>
            <a:r>
              <a:rPr lang="en-CA" sz="1600" b="1" dirty="0"/>
              <a:t>superposition</a:t>
            </a:r>
            <a:r>
              <a:rPr lang="en-CA" sz="1600" dirty="0"/>
              <a:t> and </a:t>
            </a:r>
            <a:r>
              <a:rPr lang="en-CA" sz="1600" b="1" dirty="0"/>
              <a:t>entanglement</a:t>
            </a:r>
            <a:r>
              <a:rPr lang="en-CA" sz="1600" dirty="0"/>
              <a:t>, to perform </a:t>
            </a:r>
            <a:r>
              <a:rPr lang="en-CA" sz="1600" i="1" u="sng" dirty="0"/>
              <a:t>computation</a:t>
            </a:r>
            <a:r>
              <a:rPr lang="en-CA" sz="1600" dirty="0"/>
              <a:t>. </a:t>
            </a:r>
          </a:p>
          <a:p>
            <a:pPr lvl="1">
              <a:buFont typeface="Wingdings" panose="05000000000000000000" pitchFamily="2" charset="2"/>
              <a:buChar char="§"/>
            </a:pPr>
            <a:r>
              <a:rPr lang="en-CA" sz="1600" dirty="0"/>
              <a:t>The devices that perform quantum computations are known as quantum computers. They are believed to be able to solve certain computational problems, such as integer factorization (which underlies RSA encryption), substantially faster than classical computers. </a:t>
            </a:r>
          </a:p>
          <a:p>
            <a:pPr lvl="1">
              <a:buFont typeface="Wingdings" panose="05000000000000000000" pitchFamily="2" charset="2"/>
              <a:buChar char="§"/>
            </a:pPr>
            <a:r>
              <a:rPr lang="en-CA" sz="1600" dirty="0"/>
              <a:t>The study of quantum computing is a subfield of quantum information science.</a:t>
            </a:r>
            <a:br>
              <a:rPr lang="en-CA" sz="1600" dirty="0"/>
            </a:br>
            <a:r>
              <a:rPr lang="en-CA" sz="1200" b="1" dirty="0"/>
              <a:t>[Wikipedia]; </a:t>
            </a:r>
            <a:r>
              <a:rPr lang="en-CA" sz="1200" b="1" dirty="0">
                <a:hlinkClick r:id="rId3"/>
              </a:rPr>
              <a:t>https://en.wikipedia.org/wiki/Quantum_computing</a:t>
            </a:r>
            <a:endParaRPr lang="en-CA" sz="1200" b="1" dirty="0"/>
          </a:p>
          <a:p>
            <a:pPr lvl="1">
              <a:buFont typeface="Wingdings" panose="05000000000000000000" pitchFamily="2" charset="2"/>
              <a:buChar char="§"/>
            </a:pPr>
            <a:endParaRPr lang="en-CA" sz="1200" b="1" dirty="0"/>
          </a:p>
          <a:p>
            <a:pPr>
              <a:buFont typeface="Wingdings" panose="05000000000000000000" pitchFamily="2" charset="2"/>
              <a:buChar char="§"/>
            </a:pPr>
            <a:r>
              <a:rPr lang="en-CA" b="1" dirty="0"/>
              <a:t>Why?</a:t>
            </a:r>
          </a:p>
          <a:p>
            <a:pPr lvl="1">
              <a:buFont typeface="Wingdings" panose="05000000000000000000" pitchFamily="2" charset="2"/>
              <a:buChar char="§"/>
            </a:pPr>
            <a:r>
              <a:rPr lang="en-CA" sz="1800" dirty="0"/>
              <a:t>Regular computers run out of space, memory..</a:t>
            </a:r>
          </a:p>
          <a:p>
            <a:pPr lvl="1">
              <a:buFont typeface="Wingdings" panose="05000000000000000000" pitchFamily="2" charset="2"/>
              <a:buChar char="§"/>
            </a:pPr>
            <a:r>
              <a:rPr lang="en-CA" sz="1800" dirty="0"/>
              <a:t>Smaller silicon is reaching its limitations due to heat and limitation</a:t>
            </a:r>
          </a:p>
          <a:p>
            <a:pPr lvl="1">
              <a:buFont typeface="Wingdings" panose="05000000000000000000" pitchFamily="2" charset="2"/>
              <a:buChar char="§"/>
            </a:pPr>
            <a:r>
              <a:rPr lang="en-CA" sz="1800" dirty="0"/>
              <a:t>Creation of brand new computers based on the laws of quantum mechanics will help expand the silicon limitations (not the next generation of general computers, but something else..)</a:t>
            </a:r>
            <a:endParaRPr lang="en-CA" b="1" dirty="0"/>
          </a:p>
        </p:txBody>
      </p:sp>
      <p:sp>
        <p:nvSpPr>
          <p:cNvPr id="7" name="Slide Number Placeholder 6"/>
          <p:cNvSpPr>
            <a:spLocks noGrp="1"/>
          </p:cNvSpPr>
          <p:nvPr>
            <p:ph type="sldNum" sz="quarter" idx="12"/>
          </p:nvPr>
        </p:nvSpPr>
        <p:spPr/>
        <p:txBody>
          <a:bodyPr/>
          <a:lstStyle/>
          <a:p>
            <a:fld id="{9C96302D-50DE-436D-9A13-63B37C6E98AB}" type="slidenum">
              <a:rPr lang="en-US" smtClean="0"/>
              <a:t>22</a:t>
            </a:fld>
            <a:endParaRPr lang="en-US" dirty="0"/>
          </a:p>
        </p:txBody>
      </p:sp>
      <p:sp>
        <p:nvSpPr>
          <p:cNvPr id="10" name="TextBox 9"/>
          <p:cNvSpPr txBox="1"/>
          <p:nvPr/>
        </p:nvSpPr>
        <p:spPr>
          <a:xfrm>
            <a:off x="5312124" y="6538912"/>
            <a:ext cx="1567751" cy="215444"/>
          </a:xfrm>
          <a:prstGeom prst="rect">
            <a:avLst/>
          </a:prstGeom>
          <a:noFill/>
        </p:spPr>
        <p:txBody>
          <a:bodyPr wrap="square" rtlCol="0">
            <a:spAutoFit/>
          </a:bodyPr>
          <a:lstStyle/>
          <a:p>
            <a:r>
              <a:rPr lang="en-US" sz="800" dirty="0"/>
              <a:t>https://youtu.be/OWJCfOvochA</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20100" y="1837944"/>
            <a:ext cx="2933700" cy="249631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0160" y="4895180"/>
            <a:ext cx="2164080" cy="1217295"/>
          </a:xfrm>
          <a:prstGeom prst="rect">
            <a:avLst/>
          </a:prstGeom>
        </p:spPr>
      </p:pic>
    </p:spTree>
    <p:extLst>
      <p:ext uri="{BB962C8B-B14F-4D97-AF65-F5344CB8AC3E}">
        <p14:creationId xmlns:p14="http://schemas.microsoft.com/office/powerpoint/2010/main" val="344841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Computers…</a:t>
            </a:r>
          </a:p>
        </p:txBody>
      </p:sp>
      <p:sp>
        <p:nvSpPr>
          <p:cNvPr id="7" name="Slide Number Placeholder 6"/>
          <p:cNvSpPr>
            <a:spLocks noGrp="1"/>
          </p:cNvSpPr>
          <p:nvPr>
            <p:ph type="sldNum" sz="quarter" idx="12"/>
          </p:nvPr>
        </p:nvSpPr>
        <p:spPr/>
        <p:txBody>
          <a:bodyPr/>
          <a:lstStyle/>
          <a:p>
            <a:fld id="{9C96302D-50DE-436D-9A13-63B37C6E98AB}" type="slidenum">
              <a:rPr lang="en-US" smtClean="0"/>
              <a:t>23</a:t>
            </a:fld>
            <a:endParaRPr lang="en-US" dirty="0"/>
          </a:p>
        </p:txBody>
      </p:sp>
      <p:sp>
        <p:nvSpPr>
          <p:cNvPr id="12" name="Rectangle 11"/>
          <p:cNvSpPr/>
          <p:nvPr/>
        </p:nvSpPr>
        <p:spPr>
          <a:xfrm>
            <a:off x="2915920" y="1767840"/>
            <a:ext cx="6055360" cy="4953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288899" y="2035102"/>
            <a:ext cx="2331922" cy="450381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4215" y="2035102"/>
            <a:ext cx="2346206" cy="4503810"/>
          </a:xfrm>
          <a:prstGeom prst="rect">
            <a:avLst/>
          </a:prstGeom>
        </p:spPr>
      </p:pic>
    </p:spTree>
    <p:extLst>
      <p:ext uri="{BB962C8B-B14F-4D97-AF65-F5344CB8AC3E}">
        <p14:creationId xmlns:p14="http://schemas.microsoft.com/office/powerpoint/2010/main" val="207860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8" y="1755118"/>
            <a:ext cx="7452361" cy="4699470"/>
          </a:xfrm>
        </p:spPr>
        <p:txBody>
          <a:bodyPr>
            <a:noAutofit/>
          </a:bodyPr>
          <a:lstStyle/>
          <a:p>
            <a:pPr>
              <a:buFont typeface="Wingdings" panose="05000000000000000000" pitchFamily="2" charset="2"/>
              <a:buChar char="§"/>
            </a:pPr>
            <a:r>
              <a:rPr lang="en-CA" b="1" dirty="0"/>
              <a:t>Quantum Computers aka Dilution Refrigerator</a:t>
            </a:r>
          </a:p>
          <a:p>
            <a:pPr lvl="1">
              <a:buFont typeface="Wingdings" panose="05000000000000000000" pitchFamily="2" charset="2"/>
              <a:buChar char="§"/>
            </a:pPr>
            <a:r>
              <a:rPr lang="en-CA" sz="1600" dirty="0"/>
              <a:t>Has different levels that get progressively colder (10milliKelvin; bottom is coldest where the quantum chip is – which controls the state of </a:t>
            </a:r>
            <a:r>
              <a:rPr lang="en-CA" sz="1600" dirty="0" err="1"/>
              <a:t>qubits</a:t>
            </a:r>
            <a:r>
              <a:rPr lang="en-CA" sz="1600" dirty="0"/>
              <a:t>)</a:t>
            </a:r>
          </a:p>
          <a:p>
            <a:pPr lvl="1">
              <a:buFont typeface="Wingdings" panose="05000000000000000000" pitchFamily="2" charset="2"/>
              <a:buChar char="§"/>
            </a:pPr>
            <a:r>
              <a:rPr lang="en-CA" sz="1600" dirty="0"/>
              <a:t>Makes the quantum chips </a:t>
            </a:r>
            <a:r>
              <a:rPr lang="en-CA" sz="1600" b="1" dirty="0"/>
              <a:t>really </a:t>
            </a:r>
            <a:r>
              <a:rPr lang="en-CA" sz="1600" dirty="0"/>
              <a:t>cold to achieve quantum state of </a:t>
            </a:r>
            <a:r>
              <a:rPr lang="en-CA" sz="1600" dirty="0" err="1"/>
              <a:t>qubits</a:t>
            </a:r>
            <a:r>
              <a:rPr lang="en-CA" sz="1600" dirty="0"/>
              <a:t> so that information doesn’t get lost in the environment</a:t>
            </a:r>
          </a:p>
          <a:p>
            <a:pPr lvl="1">
              <a:buFont typeface="Wingdings" panose="05000000000000000000" pitchFamily="2" charset="2"/>
              <a:buChar char="§"/>
            </a:pPr>
            <a:r>
              <a:rPr lang="en-CA" sz="1600" dirty="0"/>
              <a:t>Each </a:t>
            </a:r>
            <a:r>
              <a:rPr lang="en-CA" sz="1600" dirty="0" err="1"/>
              <a:t>qubit</a:t>
            </a:r>
            <a:r>
              <a:rPr lang="en-CA" sz="1600" dirty="0"/>
              <a:t> is a carrier of quantum information; the “state” of the </a:t>
            </a:r>
            <a:r>
              <a:rPr lang="en-CA" sz="1600" dirty="0" err="1"/>
              <a:t>qubit</a:t>
            </a:r>
            <a:r>
              <a:rPr lang="en-CA" sz="1600" dirty="0"/>
              <a:t> is controlled through microwave pulses; states include:</a:t>
            </a:r>
          </a:p>
          <a:p>
            <a:pPr lvl="2">
              <a:buFont typeface="Wingdings" panose="05000000000000000000" pitchFamily="2" charset="2"/>
              <a:buChar char="§"/>
            </a:pPr>
            <a:r>
              <a:rPr lang="en-CA" sz="1400" dirty="0"/>
              <a:t>Put </a:t>
            </a:r>
            <a:r>
              <a:rPr lang="en-CA" sz="1400" dirty="0" err="1"/>
              <a:t>qubits</a:t>
            </a:r>
            <a:r>
              <a:rPr lang="en-CA" sz="1400" dirty="0"/>
              <a:t> into superposition, Flip the state of </a:t>
            </a:r>
            <a:r>
              <a:rPr lang="en-CA" sz="1400" dirty="0" err="1"/>
              <a:t>qubit</a:t>
            </a:r>
            <a:r>
              <a:rPr lang="en-CA" sz="1400" dirty="0"/>
              <a:t> from 0 to 1, Entangle the </a:t>
            </a:r>
            <a:r>
              <a:rPr lang="en-CA" sz="1400" dirty="0" err="1"/>
              <a:t>qubits</a:t>
            </a:r>
            <a:endParaRPr lang="en-CA" sz="2800" dirty="0"/>
          </a:p>
          <a:p>
            <a:pPr>
              <a:buFont typeface="Wingdings" panose="05000000000000000000" pitchFamily="2" charset="2"/>
              <a:buChar char="§"/>
            </a:pPr>
            <a:r>
              <a:rPr lang="en-CA" b="1" dirty="0"/>
              <a:t>Quantum Computers building/running:</a:t>
            </a:r>
          </a:p>
          <a:p>
            <a:pPr lvl="1">
              <a:buFont typeface="Wingdings" panose="05000000000000000000" pitchFamily="2" charset="2"/>
              <a:buChar char="§"/>
            </a:pPr>
            <a:r>
              <a:rPr lang="en-CA" sz="1600" dirty="0"/>
              <a:t>Have an object, physical device, </a:t>
            </a:r>
            <a:r>
              <a:rPr lang="en-CA" sz="1600" dirty="0" err="1"/>
              <a:t>qubit</a:t>
            </a:r>
            <a:r>
              <a:rPr lang="en-CA" sz="1600" dirty="0"/>
              <a:t> (quantum bit) that can support a quantum state or manipulate (to be put into super-positions of states); atoms, ions, super-conducting </a:t>
            </a:r>
            <a:r>
              <a:rPr lang="en-CA" sz="1600" dirty="0" err="1"/>
              <a:t>qubits</a:t>
            </a:r>
            <a:endParaRPr lang="en-CA" sz="1600" dirty="0"/>
          </a:p>
          <a:p>
            <a:pPr lvl="1">
              <a:buFont typeface="Wingdings" panose="05000000000000000000" pitchFamily="2" charset="2"/>
              <a:buChar char="§"/>
            </a:pPr>
            <a:r>
              <a:rPr lang="en-CA" sz="1600" b="1" dirty="0"/>
              <a:t>Superposition</a:t>
            </a:r>
            <a:r>
              <a:rPr lang="en-CA" sz="1600" dirty="0"/>
              <a:t>, </a:t>
            </a:r>
            <a:r>
              <a:rPr lang="en-CA" sz="1600" b="1" dirty="0"/>
              <a:t>Entanglement</a:t>
            </a:r>
            <a:r>
              <a:rPr lang="en-CA" sz="1600" dirty="0"/>
              <a:t>, and </a:t>
            </a:r>
            <a:r>
              <a:rPr lang="en-CA" sz="1600" b="1" dirty="0"/>
              <a:t>Interference </a:t>
            </a:r>
            <a:r>
              <a:rPr lang="en-CA" sz="1600" dirty="0"/>
              <a:t>properties are used within quantum computers</a:t>
            </a:r>
          </a:p>
          <a:p>
            <a:pPr lvl="1">
              <a:buFont typeface="Wingdings" panose="05000000000000000000" pitchFamily="2" charset="2"/>
              <a:buChar char="§"/>
            </a:pPr>
            <a:r>
              <a:rPr lang="en-CA" sz="1600" dirty="0"/>
              <a:t>Each quantum computer has an “</a:t>
            </a:r>
            <a:r>
              <a:rPr lang="en-CA" sz="1600" b="1" dirty="0"/>
              <a:t>error correction</a:t>
            </a:r>
            <a:r>
              <a:rPr lang="en-CA" sz="1600" dirty="0"/>
              <a:t>” protocol to maintain prolonged entanglement between </a:t>
            </a:r>
            <a:r>
              <a:rPr lang="en-CA" sz="1600" dirty="0" err="1"/>
              <a:t>qubits</a:t>
            </a:r>
            <a:r>
              <a:rPr lang="en-CA" sz="1600" dirty="0"/>
              <a:t>; quantum effects are sensitive to smallest disturbance; they need to operate with several copies of the data</a:t>
            </a:r>
          </a:p>
        </p:txBody>
      </p:sp>
      <p:sp>
        <p:nvSpPr>
          <p:cNvPr id="7" name="Slide Number Placeholder 6"/>
          <p:cNvSpPr>
            <a:spLocks noGrp="1"/>
          </p:cNvSpPr>
          <p:nvPr>
            <p:ph type="sldNum" sz="quarter" idx="12"/>
          </p:nvPr>
        </p:nvSpPr>
        <p:spPr/>
        <p:txBody>
          <a:bodyPr/>
          <a:lstStyle/>
          <a:p>
            <a:fld id="{9C96302D-50DE-436D-9A13-63B37C6E98AB}" type="slidenum">
              <a:rPr lang="en-US" smtClean="0"/>
              <a:t>24</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10600" y="2030258"/>
            <a:ext cx="2536700" cy="4090678"/>
          </a:xfrm>
          <a:prstGeom prst="rect">
            <a:avLst/>
          </a:prstGeom>
          <a:ln>
            <a:solidFill>
              <a:srgbClr val="548235"/>
            </a:solidFill>
          </a:ln>
        </p:spPr>
      </p:pic>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https://youtu.be/OWJCfOvochA</a:t>
            </a:r>
          </a:p>
        </p:txBody>
      </p:sp>
    </p:spTree>
    <p:extLst>
      <p:ext uri="{BB962C8B-B14F-4D97-AF65-F5344CB8AC3E}">
        <p14:creationId xmlns:p14="http://schemas.microsoft.com/office/powerpoint/2010/main" val="1733273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9" y="1785775"/>
            <a:ext cx="6427162" cy="4357357"/>
          </a:xfrm>
        </p:spPr>
        <p:txBody>
          <a:bodyPr>
            <a:noAutofit/>
          </a:bodyPr>
          <a:lstStyle/>
          <a:p>
            <a:pPr>
              <a:buFont typeface="Wingdings" panose="05000000000000000000" pitchFamily="2" charset="2"/>
              <a:buChar char="§"/>
            </a:pPr>
            <a:r>
              <a:rPr lang="en-CA" b="1" dirty="0"/>
              <a:t>Bits &amp; </a:t>
            </a:r>
            <a:r>
              <a:rPr lang="en-CA" b="1" dirty="0" err="1"/>
              <a:t>Qubits</a:t>
            </a:r>
            <a:endParaRPr lang="en-CA" b="1" dirty="0"/>
          </a:p>
          <a:p>
            <a:pPr lvl="1">
              <a:buFont typeface="Wingdings" panose="05000000000000000000" pitchFamily="2" charset="2"/>
              <a:buChar char="§"/>
            </a:pPr>
            <a:r>
              <a:rPr lang="en-CA" sz="2000" dirty="0" err="1"/>
              <a:t>Qubit</a:t>
            </a:r>
            <a:r>
              <a:rPr lang="en-CA" sz="2000" dirty="0"/>
              <a:t> (“Quantum Bit”) is the basic computational unit in Quantum Computing</a:t>
            </a:r>
            <a:endParaRPr lang="en-CA" sz="3200" dirty="0"/>
          </a:p>
          <a:p>
            <a:pPr lvl="1">
              <a:buFont typeface="Wingdings" panose="05000000000000000000" pitchFamily="2" charset="2"/>
              <a:buChar char="§"/>
            </a:pPr>
            <a:r>
              <a:rPr lang="en-CA" sz="2000" dirty="0"/>
              <a:t>Bits are Binary (can only be 0 or 1); </a:t>
            </a:r>
            <a:br>
              <a:rPr lang="en-CA" sz="2000" dirty="0"/>
            </a:br>
            <a:r>
              <a:rPr lang="en-CA" sz="2000" dirty="0" err="1"/>
              <a:t>Qubits</a:t>
            </a:r>
            <a:r>
              <a:rPr lang="en-CA" sz="2000" dirty="0"/>
              <a:t> (can be 0, 1, or “0 &amp; 1”)</a:t>
            </a:r>
          </a:p>
          <a:p>
            <a:pPr lvl="1">
              <a:buFont typeface="Wingdings" panose="05000000000000000000" pitchFamily="2" charset="2"/>
              <a:buChar char="§"/>
            </a:pPr>
            <a:r>
              <a:rPr lang="en-CA" sz="2000" dirty="0"/>
              <a:t>Before measuring a </a:t>
            </a:r>
            <a:r>
              <a:rPr lang="en-CA" sz="2000" dirty="0" err="1"/>
              <a:t>qubit</a:t>
            </a:r>
            <a:r>
              <a:rPr lang="en-CA" sz="2000" dirty="0"/>
              <a:t>, it exists in a superposition state (aka probability distribution)</a:t>
            </a:r>
          </a:p>
          <a:p>
            <a:pPr lvl="1">
              <a:buFont typeface="Wingdings" panose="05000000000000000000" pitchFamily="2" charset="2"/>
              <a:buChar char="§"/>
            </a:pPr>
            <a:r>
              <a:rPr lang="en-CA" sz="2000" dirty="0"/>
              <a:t>Each </a:t>
            </a:r>
            <a:r>
              <a:rPr lang="en-CA" sz="2000" dirty="0" err="1"/>
              <a:t>qubit</a:t>
            </a:r>
            <a:r>
              <a:rPr lang="en-CA" sz="2000" dirty="0"/>
              <a:t> has a random amplitude for being 0, or a random amplitude for being 1 (fig2)</a:t>
            </a:r>
          </a:p>
          <a:p>
            <a:pPr lvl="1">
              <a:buFont typeface="Wingdings" panose="05000000000000000000" pitchFamily="2" charset="2"/>
              <a:buChar char="§"/>
            </a:pPr>
            <a:r>
              <a:rPr lang="en-CA" sz="2000" dirty="0"/>
              <a:t>When two or more </a:t>
            </a:r>
            <a:r>
              <a:rPr lang="en-CA" sz="2000" dirty="0" err="1"/>
              <a:t>qubits</a:t>
            </a:r>
            <a:r>
              <a:rPr lang="en-CA" sz="2000" dirty="0"/>
              <a:t> are close to each other, and especially in a superposition state – they relate to one another through entanglement (aka correlation) (fig3)</a:t>
            </a:r>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p:txBody>
      </p:sp>
      <p:sp>
        <p:nvSpPr>
          <p:cNvPr id="7" name="Slide Number Placeholder 6"/>
          <p:cNvSpPr>
            <a:spLocks noGrp="1"/>
          </p:cNvSpPr>
          <p:nvPr>
            <p:ph type="sldNum" sz="quarter" idx="12"/>
          </p:nvPr>
        </p:nvSpPr>
        <p:spPr/>
        <p:txBody>
          <a:bodyPr/>
          <a:lstStyle/>
          <a:p>
            <a:fld id="{9C96302D-50DE-436D-9A13-63B37C6E98AB}" type="slidenum">
              <a:rPr lang="en-US" smtClean="0"/>
              <a:t>25</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5361" y="1830135"/>
            <a:ext cx="4088439" cy="262236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5361" y="4563390"/>
            <a:ext cx="1928083" cy="1682066"/>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25717" y="4563389"/>
            <a:ext cx="1928083" cy="1682067"/>
          </a:xfrm>
          <a:prstGeom prst="rect">
            <a:avLst/>
          </a:prstGeom>
        </p:spPr>
      </p:pic>
    </p:spTree>
    <p:extLst>
      <p:ext uri="{BB962C8B-B14F-4D97-AF65-F5344CB8AC3E}">
        <p14:creationId xmlns:p14="http://schemas.microsoft.com/office/powerpoint/2010/main" val="4130498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7" name="Slide Number Placeholder 6"/>
          <p:cNvSpPr>
            <a:spLocks noGrp="1"/>
          </p:cNvSpPr>
          <p:nvPr>
            <p:ph type="sldNum" sz="quarter" idx="12"/>
          </p:nvPr>
        </p:nvSpPr>
        <p:spPr/>
        <p:txBody>
          <a:bodyPr/>
          <a:lstStyle/>
          <a:p>
            <a:fld id="{9C96302D-50DE-436D-9A13-63B37C6E98AB}" type="slidenum">
              <a:rPr lang="en-US" smtClean="0"/>
              <a:t>26</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420" y="2528235"/>
            <a:ext cx="5417237" cy="250369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1379" y="2528235"/>
            <a:ext cx="5417237" cy="2490314"/>
          </a:xfrm>
          <a:prstGeom prst="rect">
            <a:avLst/>
          </a:prstGeom>
        </p:spPr>
      </p:pic>
    </p:spTree>
    <p:extLst>
      <p:ext uri="{BB962C8B-B14F-4D97-AF65-F5344CB8AC3E}">
        <p14:creationId xmlns:p14="http://schemas.microsoft.com/office/powerpoint/2010/main" val="34473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7" name="Slide Number Placeholder 6"/>
          <p:cNvSpPr>
            <a:spLocks noGrp="1"/>
          </p:cNvSpPr>
          <p:nvPr>
            <p:ph type="sldNum" sz="quarter" idx="12"/>
          </p:nvPr>
        </p:nvSpPr>
        <p:spPr/>
        <p:txBody>
          <a:bodyPr/>
          <a:lstStyle/>
          <a:p>
            <a:fld id="{9C96302D-50DE-436D-9A13-63B37C6E98AB}" type="slidenum">
              <a:rPr lang="en-US" smtClean="0"/>
              <a:t>27</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3" name="Picture 2"/>
          <p:cNvPicPr>
            <a:picLocks noChangeAspect="1"/>
          </p:cNvPicPr>
          <p:nvPr/>
        </p:nvPicPr>
        <p:blipFill>
          <a:blip r:embed="rId3"/>
          <a:stretch>
            <a:fillRect/>
          </a:stretch>
        </p:blipFill>
        <p:spPr>
          <a:xfrm>
            <a:off x="208030" y="2096621"/>
            <a:ext cx="5761219" cy="3436918"/>
          </a:xfrm>
          <a:prstGeom prst="rect">
            <a:avLst/>
          </a:prstGeom>
        </p:spPr>
      </p:pic>
      <p:pic>
        <p:nvPicPr>
          <p:cNvPr id="4" name="Picture 3"/>
          <p:cNvPicPr>
            <a:picLocks noChangeAspect="1"/>
          </p:cNvPicPr>
          <p:nvPr/>
        </p:nvPicPr>
        <p:blipFill>
          <a:blip r:embed="rId4"/>
          <a:stretch>
            <a:fillRect/>
          </a:stretch>
        </p:blipFill>
        <p:spPr>
          <a:xfrm>
            <a:off x="6095999" y="2096621"/>
            <a:ext cx="5761219" cy="3436918"/>
          </a:xfrm>
          <a:prstGeom prst="rect">
            <a:avLst/>
          </a:prstGeom>
        </p:spPr>
      </p:pic>
      <p:sp>
        <p:nvSpPr>
          <p:cNvPr id="5" name="TextBox 4"/>
          <p:cNvSpPr txBox="1"/>
          <p:nvPr/>
        </p:nvSpPr>
        <p:spPr>
          <a:xfrm>
            <a:off x="2539999" y="5570140"/>
            <a:ext cx="1097280" cy="369332"/>
          </a:xfrm>
          <a:prstGeom prst="rect">
            <a:avLst/>
          </a:prstGeom>
          <a:noFill/>
        </p:spPr>
        <p:txBody>
          <a:bodyPr wrap="square" rtlCol="0">
            <a:spAutoFit/>
          </a:bodyPr>
          <a:lstStyle/>
          <a:p>
            <a:pPr algn="ctr"/>
            <a:r>
              <a:rPr lang="en-US" dirty="0"/>
              <a:t>Quantum</a:t>
            </a:r>
          </a:p>
        </p:txBody>
      </p:sp>
      <p:sp>
        <p:nvSpPr>
          <p:cNvPr id="12" name="TextBox 11"/>
          <p:cNvSpPr txBox="1"/>
          <p:nvPr/>
        </p:nvSpPr>
        <p:spPr>
          <a:xfrm>
            <a:off x="8427968" y="5570140"/>
            <a:ext cx="1097280" cy="369332"/>
          </a:xfrm>
          <a:prstGeom prst="rect">
            <a:avLst/>
          </a:prstGeom>
          <a:noFill/>
        </p:spPr>
        <p:txBody>
          <a:bodyPr wrap="square" rtlCol="0">
            <a:spAutoFit/>
          </a:bodyPr>
          <a:lstStyle/>
          <a:p>
            <a:pPr algn="ctr"/>
            <a:r>
              <a:rPr lang="en-US" dirty="0"/>
              <a:t>Classical</a:t>
            </a:r>
          </a:p>
        </p:txBody>
      </p:sp>
    </p:spTree>
    <p:extLst>
      <p:ext uri="{BB962C8B-B14F-4D97-AF65-F5344CB8AC3E}">
        <p14:creationId xmlns:p14="http://schemas.microsoft.com/office/powerpoint/2010/main" val="1169818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7" name="Slide Number Placeholder 6"/>
          <p:cNvSpPr>
            <a:spLocks noGrp="1"/>
          </p:cNvSpPr>
          <p:nvPr>
            <p:ph type="sldNum" sz="quarter" idx="12"/>
          </p:nvPr>
        </p:nvSpPr>
        <p:spPr/>
        <p:txBody>
          <a:bodyPr/>
          <a:lstStyle/>
          <a:p>
            <a:fld id="{9C96302D-50DE-436D-9A13-63B37C6E98AB}" type="slidenum">
              <a:rPr lang="en-US" smtClean="0"/>
              <a:t>28</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374" y="2919432"/>
            <a:ext cx="3022849" cy="180331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75811" y="2919432"/>
            <a:ext cx="3012777" cy="1797305"/>
          </a:xfrm>
          <a:prstGeom prst="rect">
            <a:avLst/>
          </a:prstGeom>
        </p:spPr>
      </p:pic>
      <p:sp>
        <p:nvSpPr>
          <p:cNvPr id="5" name="TextBox 4"/>
          <p:cNvSpPr txBox="1"/>
          <p:nvPr/>
        </p:nvSpPr>
        <p:spPr>
          <a:xfrm>
            <a:off x="1160361" y="4716737"/>
            <a:ext cx="1097280" cy="369332"/>
          </a:xfrm>
          <a:prstGeom prst="rect">
            <a:avLst/>
          </a:prstGeom>
          <a:noFill/>
        </p:spPr>
        <p:txBody>
          <a:bodyPr wrap="square" rtlCol="0">
            <a:spAutoFit/>
          </a:bodyPr>
          <a:lstStyle/>
          <a:p>
            <a:pPr algn="ctr"/>
            <a:r>
              <a:rPr lang="en-US" dirty="0"/>
              <a:t>Quantum</a:t>
            </a:r>
          </a:p>
        </p:txBody>
      </p:sp>
      <p:sp>
        <p:nvSpPr>
          <p:cNvPr id="12" name="TextBox 11"/>
          <p:cNvSpPr txBox="1"/>
          <p:nvPr/>
        </p:nvSpPr>
        <p:spPr>
          <a:xfrm>
            <a:off x="9433559" y="4716737"/>
            <a:ext cx="1097280" cy="369332"/>
          </a:xfrm>
          <a:prstGeom prst="rect">
            <a:avLst/>
          </a:prstGeom>
          <a:noFill/>
        </p:spPr>
        <p:txBody>
          <a:bodyPr wrap="square" rtlCol="0">
            <a:spAutoFit/>
          </a:bodyPr>
          <a:lstStyle/>
          <a:p>
            <a:pPr algn="ctr"/>
            <a:r>
              <a:rPr lang="en-US" dirty="0"/>
              <a:t>Classical</a:t>
            </a:r>
          </a:p>
        </p:txBody>
      </p:sp>
      <p:pic>
        <p:nvPicPr>
          <p:cNvPr id="8" name="Picture 7"/>
          <p:cNvPicPr>
            <a:picLocks noChangeAspect="1"/>
          </p:cNvPicPr>
          <p:nvPr/>
        </p:nvPicPr>
        <p:blipFill>
          <a:blip r:embed="rId5"/>
          <a:stretch>
            <a:fillRect/>
          </a:stretch>
        </p:blipFill>
        <p:spPr>
          <a:xfrm>
            <a:off x="4084144" y="2157586"/>
            <a:ext cx="4023709" cy="3314987"/>
          </a:xfrm>
          <a:prstGeom prst="rect">
            <a:avLst/>
          </a:prstGeom>
        </p:spPr>
      </p:pic>
      <p:sp>
        <p:nvSpPr>
          <p:cNvPr id="10" name="TextBox 9"/>
          <p:cNvSpPr txBox="1"/>
          <p:nvPr/>
        </p:nvSpPr>
        <p:spPr>
          <a:xfrm>
            <a:off x="4419599" y="5472573"/>
            <a:ext cx="3378197" cy="738664"/>
          </a:xfrm>
          <a:prstGeom prst="rect">
            <a:avLst/>
          </a:prstGeom>
          <a:noFill/>
        </p:spPr>
        <p:txBody>
          <a:bodyPr wrap="square" rtlCol="0">
            <a:spAutoFit/>
          </a:bodyPr>
          <a:lstStyle/>
          <a:p>
            <a:pPr algn="ctr"/>
            <a:r>
              <a:rPr lang="en-US" sz="1050" dirty="0"/>
              <a:t>Interference is used to capture outcome from probabilities</a:t>
            </a:r>
          </a:p>
          <a:p>
            <a:pPr algn="ctr"/>
            <a:endParaRPr lang="en-US" sz="1050" dirty="0"/>
          </a:p>
          <a:p>
            <a:pPr algn="ctr"/>
            <a:r>
              <a:rPr lang="en-US" sz="1050" dirty="0"/>
              <a:t>What amplitudes do when they are added or subtracted</a:t>
            </a:r>
          </a:p>
          <a:p>
            <a:pPr algn="ctr"/>
            <a:r>
              <a:rPr lang="en-US" sz="1050" dirty="0"/>
              <a:t>(double slit experiment)</a:t>
            </a:r>
          </a:p>
        </p:txBody>
      </p:sp>
    </p:spTree>
    <p:extLst>
      <p:ext uri="{BB962C8B-B14F-4D97-AF65-F5344CB8AC3E}">
        <p14:creationId xmlns:p14="http://schemas.microsoft.com/office/powerpoint/2010/main" val="221579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Computers…</a:t>
            </a:r>
          </a:p>
        </p:txBody>
      </p:sp>
      <p:sp>
        <p:nvSpPr>
          <p:cNvPr id="7" name="Slide Number Placeholder 6"/>
          <p:cNvSpPr>
            <a:spLocks noGrp="1"/>
          </p:cNvSpPr>
          <p:nvPr>
            <p:ph type="sldNum" sz="quarter" idx="12"/>
          </p:nvPr>
        </p:nvSpPr>
        <p:spPr/>
        <p:txBody>
          <a:bodyPr/>
          <a:lstStyle/>
          <a:p>
            <a:fld id="{9C96302D-50DE-436D-9A13-63B37C6E98AB}" type="slidenum">
              <a:rPr lang="en-US" smtClean="0"/>
              <a:t>2</a:t>
            </a:fld>
            <a:endParaRPr lang="en-US" dirty="0"/>
          </a:p>
        </p:txBody>
      </p:sp>
      <p:sp>
        <p:nvSpPr>
          <p:cNvPr id="12" name="Rectangle 11"/>
          <p:cNvSpPr/>
          <p:nvPr/>
        </p:nvSpPr>
        <p:spPr>
          <a:xfrm>
            <a:off x="2915920" y="1767840"/>
            <a:ext cx="6055360" cy="49536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288899" y="2035102"/>
            <a:ext cx="2331922" cy="450381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4215" y="2035102"/>
            <a:ext cx="2346206" cy="4503810"/>
          </a:xfrm>
          <a:prstGeom prst="rect">
            <a:avLst/>
          </a:prstGeom>
        </p:spPr>
      </p:pic>
    </p:spTree>
    <p:extLst>
      <p:ext uri="{BB962C8B-B14F-4D97-AF65-F5344CB8AC3E}">
        <p14:creationId xmlns:p14="http://schemas.microsoft.com/office/powerpoint/2010/main" val="3515581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7" name="Slide Number Placeholder 6"/>
          <p:cNvSpPr>
            <a:spLocks noGrp="1"/>
          </p:cNvSpPr>
          <p:nvPr>
            <p:ph type="sldNum" sz="quarter" idx="12"/>
          </p:nvPr>
        </p:nvSpPr>
        <p:spPr/>
        <p:txBody>
          <a:bodyPr/>
          <a:lstStyle/>
          <a:p>
            <a:fld id="{9C96302D-50DE-436D-9A13-63B37C6E98AB}" type="slidenum">
              <a:rPr lang="en-US" smtClean="0"/>
              <a:t>29</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066146"/>
            <a:ext cx="1437640" cy="1184419"/>
          </a:xfrm>
          <a:prstGeom prst="rect">
            <a:avLst/>
          </a:prstGeom>
        </p:spPr>
      </p:pic>
      <p:pic>
        <p:nvPicPr>
          <p:cNvPr id="9" name="Picture 8"/>
          <p:cNvPicPr>
            <a:picLocks noChangeAspect="1"/>
          </p:cNvPicPr>
          <p:nvPr/>
        </p:nvPicPr>
        <p:blipFill>
          <a:blip r:embed="rId4"/>
          <a:stretch>
            <a:fillRect/>
          </a:stretch>
        </p:blipFill>
        <p:spPr>
          <a:xfrm>
            <a:off x="2704469" y="1862946"/>
            <a:ext cx="8582402" cy="4493404"/>
          </a:xfrm>
          <a:prstGeom prst="rect">
            <a:avLst/>
          </a:prstGeom>
        </p:spPr>
      </p:pic>
      <p:sp>
        <p:nvSpPr>
          <p:cNvPr id="13" name="TextBox 12"/>
          <p:cNvSpPr txBox="1"/>
          <p:nvPr/>
        </p:nvSpPr>
        <p:spPr>
          <a:xfrm>
            <a:off x="788356" y="3378459"/>
            <a:ext cx="1849184" cy="1938992"/>
          </a:xfrm>
          <a:prstGeom prst="rect">
            <a:avLst/>
          </a:prstGeom>
          <a:noFill/>
        </p:spPr>
        <p:txBody>
          <a:bodyPr wrap="square" rtlCol="0">
            <a:spAutoFit/>
          </a:bodyPr>
          <a:lstStyle/>
          <a:p>
            <a:r>
              <a:rPr lang="en-US" sz="1200" dirty="0"/>
              <a:t>Scientists can control interference by creating a deterministic sequence of </a:t>
            </a:r>
            <a:r>
              <a:rPr lang="en-US" sz="1200" dirty="0" err="1"/>
              <a:t>qubit</a:t>
            </a:r>
            <a:r>
              <a:rPr lang="en-US" sz="1200" dirty="0"/>
              <a:t> gates; these gates cause amplitudes to add up constructively; mathematically guaranteed to boost probability of seeing one of the right answers</a:t>
            </a:r>
          </a:p>
        </p:txBody>
      </p:sp>
    </p:spTree>
    <p:extLst>
      <p:ext uri="{BB962C8B-B14F-4D97-AF65-F5344CB8AC3E}">
        <p14:creationId xmlns:p14="http://schemas.microsoft.com/office/powerpoint/2010/main" val="410124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8" y="1755118"/>
            <a:ext cx="7452361" cy="4357357"/>
          </a:xfrm>
        </p:spPr>
        <p:txBody>
          <a:bodyPr>
            <a:noAutofit/>
          </a:bodyPr>
          <a:lstStyle/>
          <a:p>
            <a:pPr>
              <a:buFont typeface="Wingdings" panose="05000000000000000000" pitchFamily="2" charset="2"/>
              <a:buChar char="§"/>
            </a:pPr>
            <a:r>
              <a:rPr lang="en-CA" b="1" dirty="0"/>
              <a:t>Applications of Quantum Computing – </a:t>
            </a:r>
          </a:p>
          <a:p>
            <a:pPr lvl="1">
              <a:buFont typeface="Wingdings" panose="05000000000000000000" pitchFamily="2" charset="2"/>
              <a:buChar char="§"/>
            </a:pPr>
            <a:r>
              <a:rPr lang="en-CA" sz="1600" dirty="0"/>
              <a:t>Accelerating calculation of prime factorization, quantum simulation, search optimization, algebraic programs like Machine Learning and large-scale computations</a:t>
            </a:r>
          </a:p>
          <a:p>
            <a:pPr lvl="1">
              <a:buFont typeface="Wingdings" panose="05000000000000000000" pitchFamily="2" charset="2"/>
              <a:buChar char="§"/>
            </a:pPr>
            <a:r>
              <a:rPr lang="en-CA" sz="1600" dirty="0"/>
              <a:t>Exploring Physics &amp; Other forms of Science</a:t>
            </a:r>
          </a:p>
          <a:p>
            <a:pPr lvl="1">
              <a:buFont typeface="Wingdings" panose="05000000000000000000" pitchFamily="2" charset="2"/>
              <a:buChar char="§"/>
            </a:pPr>
            <a:r>
              <a:rPr lang="en-CA" sz="1600" dirty="0"/>
              <a:t>Simulating Quantum Laws onto regular matter, Chemical Bonding (without the need of synthetics), Nature, Space Travel (Wormholes), Cyber Security</a:t>
            </a:r>
          </a:p>
          <a:p>
            <a:pPr lvl="1">
              <a:buFont typeface="Wingdings" panose="05000000000000000000" pitchFamily="2" charset="2"/>
              <a:buChar char="§"/>
            </a:pPr>
            <a:r>
              <a:rPr lang="en-CA" sz="1600" dirty="0"/>
              <a:t>Solve logistical and financial systems</a:t>
            </a:r>
          </a:p>
          <a:p>
            <a:pPr lvl="1">
              <a:buFont typeface="Wingdings" panose="05000000000000000000" pitchFamily="2" charset="2"/>
              <a:buChar char="§"/>
            </a:pPr>
            <a:r>
              <a:rPr lang="en-CA" sz="1600" dirty="0"/>
              <a:t>Detecting Dark Matter and Gravitational Waves</a:t>
            </a:r>
          </a:p>
          <a:p>
            <a:pPr lvl="1">
              <a:buFont typeface="Wingdings" panose="05000000000000000000" pitchFamily="2" charset="2"/>
              <a:buChar char="§"/>
            </a:pPr>
            <a:r>
              <a:rPr lang="en-CA" sz="1600" i="1" u="sng" dirty="0"/>
              <a:t>Don’t know the BEST application for them (yet)</a:t>
            </a:r>
          </a:p>
          <a:p>
            <a:pPr lvl="1">
              <a:buFont typeface="Wingdings" panose="05000000000000000000" pitchFamily="2" charset="2"/>
              <a:buChar char="§"/>
            </a:pPr>
            <a:endParaRPr lang="en-CA" dirty="0"/>
          </a:p>
          <a:p>
            <a:pPr lvl="2">
              <a:buFont typeface="Wingdings" panose="05000000000000000000" pitchFamily="2" charset="2"/>
              <a:buChar char="§"/>
            </a:pPr>
            <a:endParaRPr lang="en-CA" sz="16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a:buFont typeface="Wingdings" panose="05000000000000000000" pitchFamily="2" charset="2"/>
              <a:buChar char="§"/>
            </a:pPr>
            <a:endParaRPr lang="en-CA" dirty="0"/>
          </a:p>
        </p:txBody>
      </p:sp>
      <p:sp>
        <p:nvSpPr>
          <p:cNvPr id="7" name="Slide Number Placeholder 6"/>
          <p:cNvSpPr>
            <a:spLocks noGrp="1"/>
          </p:cNvSpPr>
          <p:nvPr>
            <p:ph type="sldNum" sz="quarter" idx="12"/>
          </p:nvPr>
        </p:nvSpPr>
        <p:spPr/>
        <p:txBody>
          <a:bodyPr/>
          <a:lstStyle/>
          <a:p>
            <a:fld id="{9C96302D-50DE-436D-9A13-63B37C6E98AB}" type="slidenum">
              <a:rPr lang="en-US" smtClean="0"/>
              <a:t>30</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10600" y="2030258"/>
            <a:ext cx="2536700" cy="4090678"/>
          </a:xfrm>
          <a:prstGeom prst="rect">
            <a:avLst/>
          </a:prstGeom>
          <a:ln>
            <a:solidFill>
              <a:srgbClr val="548235"/>
            </a:solidFill>
          </a:ln>
        </p:spPr>
      </p:pic>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https://youtu.be/OWJCfOvochA</a:t>
            </a:r>
          </a:p>
        </p:txBody>
      </p:sp>
    </p:spTree>
    <p:extLst>
      <p:ext uri="{BB962C8B-B14F-4D97-AF65-F5344CB8AC3E}">
        <p14:creationId xmlns:p14="http://schemas.microsoft.com/office/powerpoint/2010/main" val="234712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8" y="1755118"/>
            <a:ext cx="7452361" cy="4357357"/>
          </a:xfrm>
        </p:spPr>
        <p:txBody>
          <a:bodyPr>
            <a:noAutofit/>
          </a:bodyPr>
          <a:lstStyle/>
          <a:p>
            <a:pPr>
              <a:buFont typeface="Wingdings" panose="05000000000000000000" pitchFamily="2" charset="2"/>
              <a:buChar char="§"/>
            </a:pPr>
            <a:r>
              <a:rPr lang="en-US" b="1" dirty="0"/>
              <a:t>Quantum Computing –</a:t>
            </a:r>
          </a:p>
          <a:p>
            <a:pPr lvl="1">
              <a:buFont typeface="Wingdings" panose="05000000000000000000" pitchFamily="2" charset="2"/>
              <a:buChar char="§"/>
            </a:pPr>
            <a:r>
              <a:rPr lang="en-CA" sz="2000" dirty="0"/>
              <a:t>Access to Conventional Quantum Computers</a:t>
            </a:r>
          </a:p>
          <a:p>
            <a:pPr lvl="2">
              <a:buFont typeface="Wingdings" panose="05000000000000000000" pitchFamily="2" charset="2"/>
              <a:buChar char="§"/>
            </a:pPr>
            <a:r>
              <a:rPr lang="en-CA" sz="1600" dirty="0"/>
              <a:t>Won’t be available anytime soon</a:t>
            </a:r>
            <a:br>
              <a:rPr lang="en-CA" sz="1600" dirty="0"/>
            </a:br>
            <a:endParaRPr lang="en-CA" sz="1600" dirty="0"/>
          </a:p>
          <a:p>
            <a:pPr lvl="1">
              <a:buFont typeface="Wingdings" panose="05000000000000000000" pitchFamily="2" charset="2"/>
              <a:buChar char="§"/>
            </a:pPr>
            <a:r>
              <a:rPr lang="en-CA" sz="2000" dirty="0"/>
              <a:t>Access to Actual Quantum Computers, virtually:</a:t>
            </a:r>
          </a:p>
          <a:p>
            <a:pPr lvl="3">
              <a:buFont typeface="Wingdings" panose="05000000000000000000" pitchFamily="2" charset="2"/>
              <a:buChar char="§"/>
            </a:pPr>
            <a:r>
              <a:rPr lang="en-CA" sz="1600" dirty="0">
                <a:hlinkClick r:id="rId3"/>
              </a:rPr>
              <a:t>https://quantum-computing.ibm.com/</a:t>
            </a:r>
            <a:endParaRPr lang="en-CA" sz="1600" dirty="0"/>
          </a:p>
          <a:p>
            <a:pPr lvl="3">
              <a:buFont typeface="Wingdings" panose="05000000000000000000" pitchFamily="2" charset="2"/>
              <a:buChar char="§"/>
            </a:pPr>
            <a:r>
              <a:rPr lang="en-CA" sz="1600" dirty="0">
                <a:hlinkClick r:id="rId4"/>
              </a:rPr>
              <a:t>https://xanadu.ai/cloud</a:t>
            </a:r>
            <a:endParaRPr lang="en-CA" sz="1600" dirty="0"/>
          </a:p>
          <a:p>
            <a:pPr lvl="3">
              <a:buFont typeface="Wingdings" panose="05000000000000000000" pitchFamily="2" charset="2"/>
              <a:buChar char="§"/>
            </a:pPr>
            <a:r>
              <a:rPr lang="en-CA" sz="1600" dirty="0">
                <a:hlinkClick r:id="rId5"/>
              </a:rPr>
              <a:t>https://cloud.dwavesys.com/leap/login/?next=/leap/</a:t>
            </a:r>
            <a:endParaRPr lang="en-CA" sz="1600" dirty="0"/>
          </a:p>
          <a:p>
            <a:pPr lvl="3">
              <a:buFont typeface="Wingdings" panose="05000000000000000000" pitchFamily="2" charset="2"/>
              <a:buChar char="§"/>
            </a:pPr>
            <a:r>
              <a:rPr lang="en-CA" sz="1600" dirty="0">
                <a:hlinkClick r:id="rId6"/>
              </a:rPr>
              <a:t>https://www.rigetti.com/qcs</a:t>
            </a:r>
            <a:r>
              <a:rPr lang="en-CA" sz="1600" dirty="0"/>
              <a:t> </a:t>
            </a:r>
          </a:p>
          <a:p>
            <a:pPr lvl="3">
              <a:buFont typeface="Wingdings" panose="05000000000000000000" pitchFamily="2" charset="2"/>
              <a:buChar char="§"/>
            </a:pPr>
            <a:endParaRPr lang="en-CA" sz="1600" dirty="0"/>
          </a:p>
        </p:txBody>
      </p:sp>
      <p:sp>
        <p:nvSpPr>
          <p:cNvPr id="7" name="Slide Number Placeholder 6"/>
          <p:cNvSpPr>
            <a:spLocks noGrp="1"/>
          </p:cNvSpPr>
          <p:nvPr>
            <p:ph type="sldNum" sz="quarter" idx="12"/>
          </p:nvPr>
        </p:nvSpPr>
        <p:spPr/>
        <p:txBody>
          <a:bodyPr/>
          <a:lstStyle/>
          <a:p>
            <a:fld id="{9C96302D-50DE-436D-9A13-63B37C6E98AB}" type="slidenum">
              <a:rPr lang="en-US" smtClean="0"/>
              <a:t>31</a:t>
            </a:fld>
            <a:endParaRPr lang="en-US" dirty="0"/>
          </a:p>
        </p:txBody>
      </p:sp>
      <p:sp>
        <p:nvSpPr>
          <p:cNvPr id="6" name="TextBox 5"/>
          <p:cNvSpPr txBox="1"/>
          <p:nvPr/>
        </p:nvSpPr>
        <p:spPr>
          <a:xfrm>
            <a:off x="4296124" y="6538912"/>
            <a:ext cx="2947956" cy="215444"/>
          </a:xfrm>
          <a:prstGeom prst="rect">
            <a:avLst/>
          </a:prstGeom>
          <a:noFill/>
        </p:spPr>
        <p:txBody>
          <a:bodyPr wrap="square" rtlCol="0">
            <a:spAutoFit/>
          </a:bodyPr>
          <a:lstStyle/>
          <a:p>
            <a:r>
              <a:rPr lang="en-US" sz="800" dirty="0">
                <a:hlinkClick r:id="rId7"/>
              </a:rPr>
              <a:t>https://youtu.be/OWJCfOvochA</a:t>
            </a:r>
            <a:r>
              <a:rPr lang="en-US" sz="800" dirty="0"/>
              <a:t> &amp; </a:t>
            </a:r>
            <a:r>
              <a:rPr lang="en-US" sz="800" dirty="0">
                <a:hlinkClick r:id="rId8"/>
              </a:rPr>
              <a:t>https://youtu.be/OGsu5MIzruw</a:t>
            </a:r>
            <a:r>
              <a:rPr lang="en-US" sz="800" dirty="0"/>
              <a:t> </a:t>
            </a:r>
          </a:p>
        </p:txBody>
      </p:sp>
      <p:pic>
        <p:nvPicPr>
          <p:cNvPr id="3" name="Picture 2"/>
          <p:cNvPicPr>
            <a:picLocks noChangeAspect="1"/>
          </p:cNvPicPr>
          <p:nvPr/>
        </p:nvPicPr>
        <p:blipFill>
          <a:blip r:embed="rId9"/>
          <a:stretch>
            <a:fillRect/>
          </a:stretch>
        </p:blipFill>
        <p:spPr>
          <a:xfrm>
            <a:off x="7231023" y="1916956"/>
            <a:ext cx="4122777" cy="4259949"/>
          </a:xfrm>
          <a:prstGeom prst="rect">
            <a:avLst/>
          </a:prstGeom>
          <a:ln>
            <a:solidFill>
              <a:srgbClr val="548235"/>
            </a:solidFill>
          </a:ln>
        </p:spPr>
      </p:pic>
    </p:spTree>
    <p:extLst>
      <p:ext uri="{BB962C8B-B14F-4D97-AF65-F5344CB8AC3E}">
        <p14:creationId xmlns:p14="http://schemas.microsoft.com/office/powerpoint/2010/main" val="311879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Quantum Computing (</a:t>
            </a:r>
            <a:r>
              <a:rPr lang="en-US" u="sng" dirty="0"/>
              <a:t>What is it?</a:t>
            </a:r>
            <a:r>
              <a:rPr lang="en-US" dirty="0"/>
              <a:t>)</a:t>
            </a:r>
          </a:p>
        </p:txBody>
      </p:sp>
      <p:sp>
        <p:nvSpPr>
          <p:cNvPr id="4" name="Rectangle 3"/>
          <p:cNvSpPr>
            <a:spLocks noGrp="1" noChangeArrowheads="1"/>
          </p:cNvSpPr>
          <p:nvPr>
            <p:ph idx="1"/>
          </p:nvPr>
        </p:nvSpPr>
        <p:spPr>
          <a:xfrm>
            <a:off x="838198" y="1785775"/>
            <a:ext cx="7493002" cy="4357357"/>
          </a:xfrm>
        </p:spPr>
        <p:txBody>
          <a:bodyPr>
            <a:noAutofit/>
          </a:bodyPr>
          <a:lstStyle/>
          <a:p>
            <a:pPr>
              <a:buFont typeface="Wingdings" panose="05000000000000000000" pitchFamily="2" charset="2"/>
              <a:buChar char="§"/>
            </a:pPr>
            <a:r>
              <a:rPr lang="en-CA" b="1" dirty="0"/>
              <a:t>Types of </a:t>
            </a:r>
            <a:r>
              <a:rPr lang="en-CA" b="1" dirty="0" err="1"/>
              <a:t>Qubits</a:t>
            </a:r>
            <a:endParaRPr lang="en-CA" b="1" dirty="0"/>
          </a:p>
          <a:p>
            <a:pPr lvl="1">
              <a:buFont typeface="Wingdings" panose="05000000000000000000" pitchFamily="2" charset="2"/>
              <a:buChar char="§"/>
            </a:pPr>
            <a:r>
              <a:rPr lang="en-CA" sz="1600" dirty="0"/>
              <a:t>Superconducting </a:t>
            </a:r>
            <a:r>
              <a:rPr lang="en-CA" sz="1600" dirty="0" err="1"/>
              <a:t>Qubits</a:t>
            </a:r>
            <a:r>
              <a:rPr lang="en-CA" sz="1600" dirty="0"/>
              <a:t> (the most widely used and advanced)</a:t>
            </a:r>
          </a:p>
          <a:p>
            <a:pPr lvl="2">
              <a:buFont typeface="Wingdings" panose="05000000000000000000" pitchFamily="2" charset="2"/>
              <a:buChar char="§"/>
            </a:pPr>
            <a:r>
              <a:rPr lang="en-CA" sz="1200" dirty="0"/>
              <a:t>Small currents on a chip; produced by same techniques as normal chips</a:t>
            </a:r>
          </a:p>
          <a:p>
            <a:pPr lvl="2">
              <a:buFont typeface="Wingdings" panose="05000000000000000000" pitchFamily="2" charset="2"/>
              <a:buChar char="§"/>
            </a:pPr>
            <a:r>
              <a:rPr lang="en-CA" sz="1200" dirty="0"/>
              <a:t>Google (53 </a:t>
            </a:r>
            <a:r>
              <a:rPr lang="en-CA" sz="1200" dirty="0" err="1"/>
              <a:t>qubits</a:t>
            </a:r>
            <a:r>
              <a:rPr lang="en-CA" sz="1200" dirty="0"/>
              <a:t>), IBM (5/16 free, 65 </a:t>
            </a:r>
            <a:r>
              <a:rPr lang="en-CA" sz="1200" dirty="0" err="1"/>
              <a:t>qubits</a:t>
            </a:r>
            <a:r>
              <a:rPr lang="en-CA" sz="1200" dirty="0"/>
              <a:t>; 1K by 2023), </a:t>
            </a:r>
            <a:r>
              <a:rPr lang="en-CA" sz="1200" dirty="0" err="1"/>
              <a:t>Rigetti</a:t>
            </a:r>
            <a:endParaRPr lang="en-CA" sz="1200" dirty="0"/>
          </a:p>
          <a:p>
            <a:pPr lvl="1">
              <a:buFont typeface="Wingdings" panose="05000000000000000000" pitchFamily="2" charset="2"/>
              <a:buChar char="§"/>
            </a:pPr>
            <a:r>
              <a:rPr lang="en-CA" sz="1600" dirty="0"/>
              <a:t>Photonic Quantum </a:t>
            </a:r>
            <a:r>
              <a:rPr lang="en-CA" sz="1600" dirty="0" err="1"/>
              <a:t>Qubits</a:t>
            </a:r>
            <a:r>
              <a:rPr lang="en-CA" sz="1600" dirty="0"/>
              <a:t> related to photons</a:t>
            </a:r>
          </a:p>
          <a:p>
            <a:pPr lvl="2">
              <a:buFont typeface="Wingdings" panose="05000000000000000000" pitchFamily="2" charset="2"/>
              <a:buChar char="§"/>
            </a:pPr>
            <a:r>
              <a:rPr lang="en-CA" sz="1200" dirty="0"/>
              <a:t>Can be operated at room temperature; run by </a:t>
            </a:r>
            <a:r>
              <a:rPr lang="en-CA" sz="1200" dirty="0" err="1"/>
              <a:t>Xanadau</a:t>
            </a:r>
            <a:r>
              <a:rPr lang="en-CA" sz="1200" dirty="0"/>
              <a:t> &amp; </a:t>
            </a:r>
            <a:r>
              <a:rPr lang="en-CA" sz="1200" dirty="0" err="1"/>
              <a:t>PsiQuantum</a:t>
            </a:r>
            <a:endParaRPr lang="en-CA" sz="1200" dirty="0"/>
          </a:p>
          <a:p>
            <a:pPr lvl="1">
              <a:buFont typeface="Wingdings" panose="05000000000000000000" pitchFamily="2" charset="2"/>
              <a:buChar char="§"/>
            </a:pPr>
            <a:r>
              <a:rPr lang="en-CA" sz="1600" dirty="0"/>
              <a:t>Ion Trap </a:t>
            </a:r>
            <a:r>
              <a:rPr lang="en-CA" sz="1600" dirty="0" err="1"/>
              <a:t>Qubits</a:t>
            </a:r>
            <a:r>
              <a:rPr lang="en-CA" sz="1600" dirty="0"/>
              <a:t>, atoms missing some electrons that have a net negative charge</a:t>
            </a:r>
          </a:p>
          <a:p>
            <a:pPr lvl="2">
              <a:buFont typeface="Wingdings" panose="05000000000000000000" pitchFamily="2" charset="2"/>
              <a:buChar char="§"/>
            </a:pPr>
            <a:r>
              <a:rPr lang="en-CA" sz="1200" dirty="0"/>
              <a:t>Trapping &amp; use lasers to entangle them; run by Honeywell (quantum volume of 65), IONQ (32 trapped ions)</a:t>
            </a:r>
          </a:p>
          <a:p>
            <a:pPr lvl="1">
              <a:buFont typeface="Wingdings" panose="05000000000000000000" pitchFamily="2" charset="2"/>
              <a:buChar char="§"/>
            </a:pPr>
            <a:r>
              <a:rPr lang="en-CA" sz="1600" dirty="0"/>
              <a:t>D-Wave; only company to sell commercially available quantum computers, also use super conducting </a:t>
            </a:r>
            <a:r>
              <a:rPr lang="en-CA" sz="1600" dirty="0" err="1"/>
              <a:t>qubits</a:t>
            </a:r>
            <a:r>
              <a:rPr lang="en-CA" sz="1600" dirty="0"/>
              <a:t>; 5,600 </a:t>
            </a:r>
            <a:r>
              <a:rPr lang="en-CA" sz="1600" dirty="0" err="1"/>
              <a:t>qubits</a:t>
            </a:r>
            <a:r>
              <a:rPr lang="en-CA" sz="1600" dirty="0"/>
              <a:t>!</a:t>
            </a:r>
          </a:p>
          <a:p>
            <a:pPr lvl="2">
              <a:buFont typeface="Wingdings" panose="05000000000000000000" pitchFamily="2" charset="2"/>
              <a:buChar char="§"/>
            </a:pPr>
            <a:r>
              <a:rPr lang="en-CA" sz="1200" dirty="0"/>
              <a:t>Can’t be compared to Google/IBM, D-Wave uses a different computation strategy</a:t>
            </a:r>
          </a:p>
          <a:p>
            <a:pPr lvl="1">
              <a:buFont typeface="Wingdings" panose="05000000000000000000" pitchFamily="2" charset="2"/>
              <a:buChar char="§"/>
            </a:pPr>
            <a:r>
              <a:rPr lang="en-CA" sz="1600" dirty="0"/>
              <a:t>Topological Quantum </a:t>
            </a:r>
            <a:r>
              <a:rPr lang="en-CA" sz="1600" dirty="0" err="1"/>
              <a:t>Qubits</a:t>
            </a:r>
            <a:r>
              <a:rPr lang="en-CA" sz="1600" dirty="0"/>
              <a:t>; the wildcard; information would be stored in quasi-particles </a:t>
            </a:r>
          </a:p>
          <a:p>
            <a:pPr lvl="2">
              <a:buFont typeface="Wingdings" panose="05000000000000000000" pitchFamily="2" charset="2"/>
              <a:buChar char="§"/>
            </a:pPr>
            <a:r>
              <a:rPr lang="en-CA" sz="1200" dirty="0"/>
              <a:t>This information would be very robust to </a:t>
            </a:r>
            <a:r>
              <a:rPr lang="en-CA" sz="1200" dirty="0" err="1"/>
              <a:t>decoherence</a:t>
            </a:r>
            <a:endParaRPr lang="en-CA" sz="1200" dirty="0"/>
          </a:p>
          <a:p>
            <a:pPr lvl="2">
              <a:buFont typeface="Wingdings" panose="05000000000000000000" pitchFamily="2" charset="2"/>
              <a:buChar char="§"/>
            </a:pPr>
            <a:r>
              <a:rPr lang="en-CA" sz="1200" dirty="0"/>
              <a:t>No workable machine uses this technique; proposed by Microsoft (by 2030)</a:t>
            </a:r>
          </a:p>
          <a:p>
            <a:pPr lvl="2">
              <a:buFont typeface="Wingdings" panose="05000000000000000000" pitchFamily="2" charset="2"/>
              <a:buChar char="§"/>
            </a:pPr>
            <a:endParaRPr lang="en-CA" sz="1200" dirty="0"/>
          </a:p>
          <a:p>
            <a:pPr lvl="2">
              <a:buFont typeface="Wingdings" panose="05000000000000000000" pitchFamily="2" charset="2"/>
              <a:buChar char="§"/>
            </a:pPr>
            <a:endParaRPr lang="en-CA" sz="1200" dirty="0"/>
          </a:p>
          <a:p>
            <a:pPr lvl="1">
              <a:buFont typeface="Wingdings" panose="05000000000000000000" pitchFamily="2" charset="2"/>
              <a:buChar char="§"/>
            </a:pPr>
            <a:endParaRPr lang="en-CA" sz="1600" dirty="0"/>
          </a:p>
          <a:p>
            <a:pPr lvl="1">
              <a:buFont typeface="Wingdings" panose="05000000000000000000" pitchFamily="2" charset="2"/>
              <a:buChar char="§"/>
            </a:pPr>
            <a:endParaRPr lang="en-CA" sz="1600" dirty="0"/>
          </a:p>
        </p:txBody>
      </p:sp>
      <p:sp>
        <p:nvSpPr>
          <p:cNvPr id="7" name="Slide Number Placeholder 6"/>
          <p:cNvSpPr>
            <a:spLocks noGrp="1"/>
          </p:cNvSpPr>
          <p:nvPr>
            <p:ph type="sldNum" sz="quarter" idx="12"/>
          </p:nvPr>
        </p:nvSpPr>
        <p:spPr/>
        <p:txBody>
          <a:bodyPr/>
          <a:lstStyle/>
          <a:p>
            <a:fld id="{9C96302D-50DE-436D-9A13-63B37C6E98AB}" type="slidenum">
              <a:rPr lang="en-US" smtClean="0"/>
              <a:t>32</a:t>
            </a:fld>
            <a:endParaRPr lang="en-US" dirty="0"/>
          </a:p>
        </p:txBody>
      </p:sp>
      <p:sp>
        <p:nvSpPr>
          <p:cNvPr id="6" name="TextBox 5"/>
          <p:cNvSpPr txBox="1"/>
          <p:nvPr/>
        </p:nvSpPr>
        <p:spPr>
          <a:xfrm>
            <a:off x="5312124" y="6538912"/>
            <a:ext cx="1567751" cy="215444"/>
          </a:xfrm>
          <a:prstGeom prst="rect">
            <a:avLst/>
          </a:prstGeom>
          <a:noFill/>
        </p:spPr>
        <p:txBody>
          <a:bodyPr wrap="square" rtlCol="0">
            <a:spAutoFit/>
          </a:bodyPr>
          <a:lstStyle/>
          <a:p>
            <a:r>
              <a:rPr lang="en-US" sz="800" dirty="0"/>
              <a:t>https://youtu.be/jHoEjvuPoB8</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1200" y="2875943"/>
            <a:ext cx="3022600" cy="1912739"/>
          </a:xfrm>
          <a:prstGeom prst="rect">
            <a:avLst/>
          </a:prstGeom>
          <a:ln>
            <a:solidFill>
              <a:srgbClr val="548235"/>
            </a:solidFill>
          </a:ln>
        </p:spPr>
      </p:pic>
    </p:spTree>
    <p:extLst>
      <p:ext uri="{BB962C8B-B14F-4D97-AF65-F5344CB8AC3E}">
        <p14:creationId xmlns:p14="http://schemas.microsoft.com/office/powerpoint/2010/main" val="424604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err="1"/>
              <a:t>QuTiP</a:t>
            </a:r>
            <a:r>
              <a:rPr lang="en-US" dirty="0"/>
              <a:t> (What is it?)</a:t>
            </a:r>
          </a:p>
        </p:txBody>
      </p:sp>
      <p:sp>
        <p:nvSpPr>
          <p:cNvPr id="4" name="Rectangle 3"/>
          <p:cNvSpPr>
            <a:spLocks noGrp="1" noChangeArrowheads="1"/>
          </p:cNvSpPr>
          <p:nvPr>
            <p:ph idx="1"/>
          </p:nvPr>
        </p:nvSpPr>
        <p:spPr>
          <a:xfrm>
            <a:off x="838197" y="3939425"/>
            <a:ext cx="6446523" cy="2302652"/>
          </a:xfrm>
        </p:spPr>
        <p:txBody>
          <a:bodyPr>
            <a:noAutofit/>
          </a:bodyPr>
          <a:lstStyle/>
          <a:p>
            <a:pPr>
              <a:buFont typeface="Wingdings" panose="05000000000000000000" pitchFamily="2" charset="2"/>
              <a:buChar char="§"/>
            </a:pPr>
            <a:r>
              <a:rPr lang="en-CA" sz="2000" dirty="0"/>
              <a:t>Created by Paul D. Nation and Robert J Johansson in 2011</a:t>
            </a:r>
          </a:p>
          <a:p>
            <a:pPr>
              <a:buFont typeface="Wingdings" panose="05000000000000000000" pitchFamily="2" charset="2"/>
              <a:buChar char="§"/>
            </a:pPr>
            <a:r>
              <a:rPr lang="en-CA" sz="2000" dirty="0"/>
              <a:t>The Quantum Toolbox in Python, or </a:t>
            </a:r>
            <a:r>
              <a:rPr lang="en-CA" sz="2000" dirty="0" err="1"/>
              <a:t>QuTiP</a:t>
            </a:r>
            <a:r>
              <a:rPr lang="en-CA" sz="2000" dirty="0"/>
              <a:t>, is an open-source framework written in the Python programming language, designed for simulating the open quantum dynamics of systems such as those listed above.</a:t>
            </a:r>
          </a:p>
          <a:p>
            <a:pPr>
              <a:buFont typeface="Wingdings" panose="05000000000000000000" pitchFamily="2" charset="2"/>
              <a:buChar char="§"/>
            </a:pPr>
            <a:r>
              <a:rPr lang="en-CA" sz="2000" dirty="0"/>
              <a:t>It’s based off of </a:t>
            </a:r>
            <a:r>
              <a:rPr lang="en-CA" sz="2000" dirty="0" err="1"/>
              <a:t>Numpy</a:t>
            </a:r>
            <a:r>
              <a:rPr lang="en-CA" sz="2000" dirty="0"/>
              <a:t>, </a:t>
            </a:r>
            <a:r>
              <a:rPr lang="en-CA" sz="2000" dirty="0" err="1"/>
              <a:t>Scipy</a:t>
            </a:r>
            <a:r>
              <a:rPr lang="en-CA" sz="2000" dirty="0"/>
              <a:t>, and </a:t>
            </a:r>
            <a:r>
              <a:rPr lang="en-CA" sz="2000" dirty="0" err="1"/>
              <a:t>Cython</a:t>
            </a:r>
            <a:r>
              <a:rPr lang="en-CA" sz="2000" dirty="0"/>
              <a:t> libraries</a:t>
            </a:r>
          </a:p>
          <a:p>
            <a:pPr>
              <a:buFont typeface="Wingdings" panose="05000000000000000000" pitchFamily="2" charset="2"/>
              <a:buChar char="§"/>
            </a:pPr>
            <a:endParaRPr lang="en-CA" sz="2000" dirty="0"/>
          </a:p>
        </p:txBody>
      </p:sp>
      <p:sp>
        <p:nvSpPr>
          <p:cNvPr id="7" name="Slide Number Placeholder 6"/>
          <p:cNvSpPr>
            <a:spLocks noGrp="1"/>
          </p:cNvSpPr>
          <p:nvPr>
            <p:ph type="sldNum" sz="quarter" idx="12"/>
          </p:nvPr>
        </p:nvSpPr>
        <p:spPr/>
        <p:txBody>
          <a:bodyPr/>
          <a:lstStyle/>
          <a:p>
            <a:fld id="{9C96302D-50DE-436D-9A13-63B37C6E98AB}" type="slidenum">
              <a:rPr lang="en-US" smtClean="0"/>
              <a:t>33</a:t>
            </a:fld>
            <a:endParaRPr lang="en-US" dirty="0"/>
          </a:p>
        </p:txBody>
      </p:sp>
      <p:pic>
        <p:nvPicPr>
          <p:cNvPr id="3" name="Picture 2"/>
          <p:cNvPicPr>
            <a:picLocks noChangeAspect="1"/>
          </p:cNvPicPr>
          <p:nvPr/>
        </p:nvPicPr>
        <p:blipFill>
          <a:blip r:embed="rId3"/>
          <a:stretch>
            <a:fillRect/>
          </a:stretch>
        </p:blipFill>
        <p:spPr>
          <a:xfrm>
            <a:off x="1575685" y="1775528"/>
            <a:ext cx="8878069" cy="186706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5486" y="4278724"/>
            <a:ext cx="3758314" cy="1219018"/>
          </a:xfrm>
          <a:prstGeom prst="rect">
            <a:avLst/>
          </a:prstGeom>
        </p:spPr>
      </p:pic>
    </p:spTree>
    <p:extLst>
      <p:ext uri="{BB962C8B-B14F-4D97-AF65-F5344CB8AC3E}">
        <p14:creationId xmlns:p14="http://schemas.microsoft.com/office/powerpoint/2010/main" val="78049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t>
            </a:r>
            <a:r>
              <a:rPr lang="en-US" dirty="0" err="1"/>
              <a:t>QuTiP</a:t>
            </a:r>
            <a:r>
              <a:rPr lang="en-US" dirty="0"/>
              <a:t> (What is it?)</a:t>
            </a:r>
          </a:p>
        </p:txBody>
      </p:sp>
      <p:sp>
        <p:nvSpPr>
          <p:cNvPr id="4" name="Rectangle 3"/>
          <p:cNvSpPr>
            <a:spLocks noGrp="1" noChangeArrowheads="1"/>
          </p:cNvSpPr>
          <p:nvPr>
            <p:ph idx="1"/>
          </p:nvPr>
        </p:nvSpPr>
        <p:spPr>
          <a:xfrm>
            <a:off x="838198" y="1785775"/>
            <a:ext cx="7493002" cy="4357357"/>
          </a:xfrm>
        </p:spPr>
        <p:txBody>
          <a:bodyPr>
            <a:noAutofit/>
          </a:bodyPr>
          <a:lstStyle/>
          <a:p>
            <a:pPr>
              <a:buFont typeface="Wingdings" panose="05000000000000000000" pitchFamily="2" charset="2"/>
              <a:buChar char="§"/>
            </a:pPr>
            <a:r>
              <a:rPr lang="en-CA" sz="2000" dirty="0"/>
              <a:t>Used to simulate quantum computing with a classical computer</a:t>
            </a:r>
          </a:p>
          <a:p>
            <a:pPr>
              <a:buFont typeface="Wingdings" panose="05000000000000000000" pitchFamily="2" charset="2"/>
              <a:buChar char="§"/>
            </a:pPr>
            <a:r>
              <a:rPr lang="en-CA" sz="2000" dirty="0"/>
              <a:t>It can be used to </a:t>
            </a:r>
            <a:r>
              <a:rPr lang="en-CA" sz="2000" b="1" dirty="0"/>
              <a:t>simulate </a:t>
            </a:r>
            <a:r>
              <a:rPr lang="en-CA" sz="2000" dirty="0"/>
              <a:t>dynamics within quantum systems, which have a lot of noise and disturbance due to interactions between </a:t>
            </a:r>
            <a:r>
              <a:rPr lang="en-CA" sz="2000" dirty="0" err="1"/>
              <a:t>qubits</a:t>
            </a:r>
            <a:r>
              <a:rPr lang="en-CA" sz="2000" dirty="0"/>
              <a:t> and quantum machine itself</a:t>
            </a:r>
          </a:p>
          <a:p>
            <a:pPr>
              <a:buFont typeface="Wingdings" panose="05000000000000000000" pitchFamily="2" charset="2"/>
              <a:buChar char="§"/>
            </a:pPr>
            <a:r>
              <a:rPr lang="en-CA" sz="2000" dirty="0"/>
              <a:t>It can help understand how the noise influences outcome of computations in quantum computers</a:t>
            </a:r>
          </a:p>
          <a:p>
            <a:pPr>
              <a:buFont typeface="Wingdings" panose="05000000000000000000" pitchFamily="2" charset="2"/>
              <a:buChar char="§"/>
            </a:pPr>
            <a:r>
              <a:rPr lang="en-CA" sz="2000" dirty="0"/>
              <a:t>It can help apply pulse (rotation/spin) or a series of pulses to achieve superposition state, while observing magnitude of noise influences on superposition state</a:t>
            </a:r>
          </a:p>
          <a:p>
            <a:pPr>
              <a:buFont typeface="Wingdings" panose="05000000000000000000" pitchFamily="2" charset="2"/>
              <a:buChar char="§"/>
            </a:pPr>
            <a:r>
              <a:rPr lang="en-CA" sz="2000" dirty="0"/>
              <a:t>It is meant for those who are not physicists</a:t>
            </a:r>
          </a:p>
          <a:p>
            <a:pPr>
              <a:buFont typeface="Wingdings" panose="05000000000000000000" pitchFamily="2" charset="2"/>
              <a:buChar char="§"/>
            </a:pPr>
            <a:r>
              <a:rPr lang="en-CA" sz="2000" dirty="0"/>
              <a:t>It can perform calculations with quantum objects</a:t>
            </a:r>
            <a:endParaRPr lang="en-CA" sz="1400" dirty="0"/>
          </a:p>
        </p:txBody>
      </p:sp>
      <p:sp>
        <p:nvSpPr>
          <p:cNvPr id="7" name="Slide Number Placeholder 6"/>
          <p:cNvSpPr>
            <a:spLocks noGrp="1"/>
          </p:cNvSpPr>
          <p:nvPr>
            <p:ph type="sldNum" sz="quarter" idx="12"/>
          </p:nvPr>
        </p:nvSpPr>
        <p:spPr/>
        <p:txBody>
          <a:bodyPr/>
          <a:lstStyle/>
          <a:p>
            <a:fld id="{9C96302D-50DE-436D-9A13-63B37C6E98AB}" type="slidenum">
              <a:rPr lang="en-US" smtClean="0"/>
              <a:t>34</a:t>
            </a:fld>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17280" y="2891444"/>
            <a:ext cx="2636520" cy="1309792"/>
          </a:xfrm>
          <a:prstGeom prst="rect">
            <a:avLst/>
          </a:prstGeom>
        </p:spPr>
      </p:pic>
    </p:spTree>
    <p:extLst>
      <p:ext uri="{BB962C8B-B14F-4D97-AF65-F5344CB8AC3E}">
        <p14:creationId xmlns:p14="http://schemas.microsoft.com/office/powerpoint/2010/main" val="291751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a:t>
            </a:r>
            <a:r>
              <a:rPr lang="en-US" dirty="0" err="1"/>
              <a:t>Qiskit</a:t>
            </a:r>
            <a:r>
              <a:rPr lang="en-US" dirty="0"/>
              <a:t> (What is it?)</a:t>
            </a:r>
          </a:p>
        </p:txBody>
      </p:sp>
      <p:sp>
        <p:nvSpPr>
          <p:cNvPr id="4" name="Rectangle 3"/>
          <p:cNvSpPr>
            <a:spLocks noGrp="1" noChangeArrowheads="1"/>
          </p:cNvSpPr>
          <p:nvPr>
            <p:ph idx="1"/>
          </p:nvPr>
        </p:nvSpPr>
        <p:spPr>
          <a:xfrm>
            <a:off x="838197" y="3069025"/>
            <a:ext cx="7520943" cy="3422147"/>
          </a:xfrm>
        </p:spPr>
        <p:txBody>
          <a:bodyPr>
            <a:noAutofit/>
          </a:bodyPr>
          <a:lstStyle/>
          <a:p>
            <a:pPr>
              <a:buFont typeface="Wingdings" panose="05000000000000000000" pitchFamily="2" charset="2"/>
              <a:buChar char="§"/>
            </a:pPr>
            <a:r>
              <a:rPr lang="en-CA" sz="1800" dirty="0"/>
              <a:t>Created by IBM Research &amp; </a:t>
            </a:r>
            <a:r>
              <a:rPr lang="en-CA" sz="1800" dirty="0" err="1"/>
              <a:t>Qiskit</a:t>
            </a:r>
            <a:r>
              <a:rPr lang="en-CA" sz="1800" dirty="0"/>
              <a:t> Community in 2017</a:t>
            </a:r>
          </a:p>
          <a:p>
            <a:pPr>
              <a:buFont typeface="Wingdings" panose="05000000000000000000" pitchFamily="2" charset="2"/>
              <a:buChar char="§"/>
            </a:pPr>
            <a:r>
              <a:rPr lang="en-CA" sz="1800" dirty="0" err="1"/>
              <a:t>Qiskit</a:t>
            </a:r>
            <a:r>
              <a:rPr lang="en-CA" sz="1800" dirty="0"/>
              <a:t> is an SDK for performing quantum computations that utilize these quantum mechanical principles using the language of quantum circuits. </a:t>
            </a:r>
          </a:p>
          <a:p>
            <a:pPr>
              <a:buFont typeface="Wingdings" panose="05000000000000000000" pitchFamily="2" charset="2"/>
              <a:buChar char="§"/>
            </a:pPr>
            <a:r>
              <a:rPr lang="en-CA" sz="1800" dirty="0" err="1"/>
              <a:t>Qiskit</a:t>
            </a:r>
            <a:r>
              <a:rPr lang="en-CA" sz="1800" dirty="0"/>
              <a:t> works at the level of circuits, pulses, and algorithms. </a:t>
            </a:r>
          </a:p>
          <a:p>
            <a:pPr>
              <a:buFont typeface="Wingdings" panose="05000000000000000000" pitchFamily="2" charset="2"/>
              <a:buChar char="§"/>
            </a:pPr>
            <a:r>
              <a:rPr lang="en-CA" sz="1800" dirty="0"/>
              <a:t>It provides tools for creating and manipulating quantum programs and running them on prototype quantum devices on IBM Quantum Experience or on simulators on a local computer. </a:t>
            </a:r>
          </a:p>
          <a:p>
            <a:pPr>
              <a:buFont typeface="Wingdings" panose="05000000000000000000" pitchFamily="2" charset="2"/>
              <a:buChar char="§"/>
            </a:pPr>
            <a:r>
              <a:rPr lang="en-CA" sz="1800" dirty="0"/>
              <a:t>It follows the </a:t>
            </a:r>
            <a:r>
              <a:rPr lang="en-CA" sz="1800" b="1" dirty="0"/>
              <a:t>circuit model </a:t>
            </a:r>
            <a:r>
              <a:rPr lang="en-CA" sz="1800" dirty="0"/>
              <a:t>for universal quantum computation, and can be used for any quantum hardware (currently supports superconducting </a:t>
            </a:r>
            <a:r>
              <a:rPr lang="en-CA" sz="1800" dirty="0" err="1"/>
              <a:t>qubits</a:t>
            </a:r>
            <a:r>
              <a:rPr lang="en-CA" sz="1800" dirty="0"/>
              <a:t> and trapped ions) that follows this model.</a:t>
            </a:r>
          </a:p>
        </p:txBody>
      </p:sp>
      <p:sp>
        <p:nvSpPr>
          <p:cNvPr id="7" name="Slide Number Placeholder 6"/>
          <p:cNvSpPr>
            <a:spLocks noGrp="1"/>
          </p:cNvSpPr>
          <p:nvPr>
            <p:ph type="sldNum" sz="quarter" idx="12"/>
          </p:nvPr>
        </p:nvSpPr>
        <p:spPr/>
        <p:txBody>
          <a:bodyPr/>
          <a:lstStyle/>
          <a:p>
            <a:fld id="{9C96302D-50DE-436D-9A13-63B37C6E98AB}" type="slidenum">
              <a:rPr lang="en-US" smtClean="0"/>
              <a:t>35</a:t>
            </a:fld>
            <a:endParaRPr lang="en-US" dirty="0"/>
          </a:p>
        </p:txBody>
      </p:sp>
      <p:pic>
        <p:nvPicPr>
          <p:cNvPr id="5" name="Picture 4"/>
          <p:cNvPicPr>
            <a:picLocks noChangeAspect="1"/>
          </p:cNvPicPr>
          <p:nvPr/>
        </p:nvPicPr>
        <p:blipFill>
          <a:blip r:embed="rId3"/>
          <a:stretch>
            <a:fillRect/>
          </a:stretch>
        </p:blipFill>
        <p:spPr>
          <a:xfrm>
            <a:off x="2613115" y="1791611"/>
            <a:ext cx="3018606" cy="1277415"/>
          </a:xfrm>
          <a:prstGeom prst="rect">
            <a:avLst/>
          </a:prstGeom>
        </p:spPr>
      </p:pic>
      <p:pic>
        <p:nvPicPr>
          <p:cNvPr id="2050" name="Picture 2" descr="https://qiskit.org/documentation/_images/qiskit_nutshell.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68995" y="2157152"/>
            <a:ext cx="3284805" cy="373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7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a:t>
            </a:r>
            <a:r>
              <a:rPr lang="en-US" dirty="0" err="1"/>
              <a:t>Qiskit</a:t>
            </a:r>
            <a:r>
              <a:rPr lang="en-US" dirty="0"/>
              <a:t> (What is it?)</a:t>
            </a:r>
          </a:p>
        </p:txBody>
      </p:sp>
      <p:sp>
        <p:nvSpPr>
          <p:cNvPr id="4" name="Rectangle 3"/>
          <p:cNvSpPr>
            <a:spLocks noGrp="1" noChangeArrowheads="1"/>
          </p:cNvSpPr>
          <p:nvPr>
            <p:ph idx="1"/>
          </p:nvPr>
        </p:nvSpPr>
        <p:spPr>
          <a:xfrm>
            <a:off x="838198" y="1785775"/>
            <a:ext cx="7493002" cy="4357357"/>
          </a:xfrm>
        </p:spPr>
        <p:txBody>
          <a:bodyPr>
            <a:noAutofit/>
          </a:bodyPr>
          <a:lstStyle/>
          <a:p>
            <a:pPr>
              <a:buFont typeface="Wingdings" panose="05000000000000000000" pitchFamily="2" charset="2"/>
              <a:buChar char="§"/>
            </a:pPr>
            <a:r>
              <a:rPr lang="en-CA" sz="1400" dirty="0"/>
              <a:t>Comprised of quantum gates, instructions, and classical control logic, quantum circuits allow for expressing complex algorithms and applications in a abstract manner that can be executed on a quantum computer. </a:t>
            </a:r>
          </a:p>
          <a:p>
            <a:pPr>
              <a:buFont typeface="Wingdings" panose="05000000000000000000" pitchFamily="2" charset="2"/>
              <a:buChar char="§"/>
            </a:pPr>
            <a:r>
              <a:rPr lang="en-CA" sz="1400" dirty="0" err="1"/>
              <a:t>Qiskit</a:t>
            </a:r>
            <a:r>
              <a:rPr lang="en-CA" sz="1400" dirty="0"/>
              <a:t> is a quantum circuit construction, optimization, and execution engine. Additional algorithm and application layers leverage quantum circuits, often in concert with classical computing resources, to solve problems in optimization, quantum chemistry, physics, machine learning, and finance.</a:t>
            </a:r>
          </a:p>
          <a:p>
            <a:r>
              <a:rPr lang="en-CA" sz="1400" dirty="0"/>
              <a:t>Algorithms and applications that utilize quantum mechanical resources can be easily and efficiently written in the language of </a:t>
            </a:r>
            <a:r>
              <a:rPr lang="en-CA" sz="1400" b="1" dirty="0"/>
              <a:t>quantum circuits</a:t>
            </a:r>
            <a:r>
              <a:rPr lang="en-CA" sz="1400" dirty="0"/>
              <a:t>. </a:t>
            </a:r>
          </a:p>
          <a:p>
            <a:pPr lvl="1"/>
            <a:r>
              <a:rPr lang="en-CA" sz="1000" dirty="0"/>
              <a:t>A quantum circuit is a computational routine consisting of coherent quantum operations on quantum data, such as that held in </a:t>
            </a:r>
            <a:r>
              <a:rPr lang="en-CA" sz="1000" dirty="0" err="1"/>
              <a:t>qubits</a:t>
            </a:r>
            <a:r>
              <a:rPr lang="en-CA" sz="1000" dirty="0"/>
              <a:t>, and concurrent real-time classical computation. Each horizontal line, or wire in a circuit represents a </a:t>
            </a:r>
            <a:r>
              <a:rPr lang="en-CA" sz="1000" dirty="0" err="1"/>
              <a:t>qubit</a:t>
            </a:r>
            <a:r>
              <a:rPr lang="en-CA" sz="1000" dirty="0"/>
              <a:t>, with the left end of the wire being the initial quantum data, and the right being the final quantum data generated by the quantum circuit’s computation. Operations on </a:t>
            </a:r>
            <a:r>
              <a:rPr lang="en-CA" sz="1000" dirty="0" err="1"/>
              <a:t>qubits</a:t>
            </a:r>
            <a:r>
              <a:rPr lang="en-CA" sz="1000" dirty="0"/>
              <a:t> can be placed on these wires, and are represented by boxes.</a:t>
            </a:r>
            <a:br>
              <a:rPr lang="en-CA" sz="1400" dirty="0"/>
            </a:br>
            <a:endParaRPr lang="en-CA" sz="1400" dirty="0"/>
          </a:p>
        </p:txBody>
      </p:sp>
      <p:sp>
        <p:nvSpPr>
          <p:cNvPr id="7" name="Slide Number Placeholder 6"/>
          <p:cNvSpPr>
            <a:spLocks noGrp="1"/>
          </p:cNvSpPr>
          <p:nvPr>
            <p:ph type="sldNum" sz="quarter" idx="12"/>
          </p:nvPr>
        </p:nvSpPr>
        <p:spPr/>
        <p:txBody>
          <a:bodyPr/>
          <a:lstStyle/>
          <a:p>
            <a:fld id="{9C96302D-50DE-436D-9A13-63B37C6E98AB}" type="slidenum">
              <a:rPr lang="en-US" smtClean="0"/>
              <a:t>36</a:t>
            </a:fld>
            <a:endParaRPr lang="en-US" dirty="0"/>
          </a:p>
        </p:txBody>
      </p:sp>
      <p:sp>
        <p:nvSpPr>
          <p:cNvPr id="6" name="TextBox 5"/>
          <p:cNvSpPr txBox="1"/>
          <p:nvPr/>
        </p:nvSpPr>
        <p:spPr>
          <a:xfrm>
            <a:off x="4980161" y="6538912"/>
            <a:ext cx="2231676" cy="215444"/>
          </a:xfrm>
          <a:prstGeom prst="rect">
            <a:avLst/>
          </a:prstGeom>
          <a:noFill/>
        </p:spPr>
        <p:txBody>
          <a:bodyPr wrap="square" rtlCol="0">
            <a:spAutoFit/>
          </a:bodyPr>
          <a:lstStyle/>
          <a:p>
            <a:r>
              <a:rPr lang="en-US" sz="800" dirty="0"/>
              <a:t>https://qiskit.org/documentation/qc_intro.html</a:t>
            </a:r>
          </a:p>
        </p:txBody>
      </p:sp>
      <p:pic>
        <p:nvPicPr>
          <p:cNvPr id="5" name="Picture 4"/>
          <p:cNvPicPr>
            <a:picLocks noChangeAspect="1"/>
          </p:cNvPicPr>
          <p:nvPr/>
        </p:nvPicPr>
        <p:blipFill>
          <a:blip r:embed="rId3"/>
          <a:stretch>
            <a:fillRect/>
          </a:stretch>
        </p:blipFill>
        <p:spPr>
          <a:xfrm>
            <a:off x="8949628" y="2240210"/>
            <a:ext cx="2065143" cy="2341232"/>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47346" y="4581442"/>
            <a:ext cx="3474706" cy="1858712"/>
          </a:xfrm>
          <a:prstGeom prst="rect">
            <a:avLst/>
          </a:prstGeom>
          <a:ln>
            <a:solidFill>
              <a:srgbClr val="548235"/>
            </a:solidFill>
          </a:ln>
        </p:spPr>
      </p:pic>
    </p:spTree>
    <p:extLst>
      <p:ext uri="{BB962C8B-B14F-4D97-AF65-F5344CB8AC3E}">
        <p14:creationId xmlns:p14="http://schemas.microsoft.com/office/powerpoint/2010/main" val="3442269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a:t>
            </a:r>
            <a:r>
              <a:rPr lang="en-US" dirty="0" err="1"/>
              <a:t>Qiskit</a:t>
            </a:r>
            <a:r>
              <a:rPr lang="en-US" dirty="0"/>
              <a:t> (What is it?)</a:t>
            </a:r>
          </a:p>
        </p:txBody>
      </p:sp>
      <p:sp>
        <p:nvSpPr>
          <p:cNvPr id="4" name="Rectangle 3"/>
          <p:cNvSpPr>
            <a:spLocks noGrp="1" noChangeArrowheads="1"/>
          </p:cNvSpPr>
          <p:nvPr>
            <p:ph idx="1"/>
          </p:nvPr>
        </p:nvSpPr>
        <p:spPr>
          <a:xfrm>
            <a:off x="838198" y="1785775"/>
            <a:ext cx="7493002" cy="4357357"/>
          </a:xfrm>
        </p:spPr>
        <p:txBody>
          <a:bodyPr>
            <a:noAutofit/>
          </a:bodyPr>
          <a:lstStyle/>
          <a:p>
            <a:r>
              <a:rPr lang="en-CA" sz="1400" dirty="0"/>
              <a:t>Quantum circuits enable a quantum computer to take in classical information and output a classical solution, leveraging quantum principles such as </a:t>
            </a:r>
            <a:r>
              <a:rPr lang="en-CA" sz="1400" dirty="0">
                <a:hlinkClick r:id="rId3"/>
              </a:rPr>
              <a:t>interference</a:t>
            </a:r>
            <a:r>
              <a:rPr lang="en-CA" sz="1400" dirty="0"/>
              <a:t> and </a:t>
            </a:r>
            <a:r>
              <a:rPr lang="en-CA" sz="1400" dirty="0">
                <a:hlinkClick r:id="rId4"/>
              </a:rPr>
              <a:t>entanglement</a:t>
            </a:r>
            <a:r>
              <a:rPr lang="en-CA" sz="1400" dirty="0"/>
              <a:t> to perform the computation.</a:t>
            </a:r>
          </a:p>
          <a:p>
            <a:r>
              <a:rPr lang="en-CA" sz="1400" dirty="0"/>
              <a:t>A typical quantum algorithm workflow consists of:</a:t>
            </a:r>
          </a:p>
          <a:p>
            <a:pPr lvl="1"/>
            <a:r>
              <a:rPr lang="en-CA" sz="1000" dirty="0"/>
              <a:t>The problem we want to solve,</a:t>
            </a:r>
          </a:p>
          <a:p>
            <a:pPr lvl="1"/>
            <a:r>
              <a:rPr lang="en-CA" sz="1000" dirty="0"/>
              <a:t>A classical algorithm that generates a description of a quantum circuit,</a:t>
            </a:r>
          </a:p>
          <a:p>
            <a:pPr lvl="1"/>
            <a:r>
              <a:rPr lang="en-CA" sz="1000" dirty="0"/>
              <a:t>The quantum circuit that needs to be run on quantum hardware,</a:t>
            </a:r>
          </a:p>
          <a:p>
            <a:pPr lvl="1"/>
            <a:r>
              <a:rPr lang="en-CA" sz="1000" dirty="0"/>
              <a:t>And the output classical solution to the problem that it produces.</a:t>
            </a:r>
          </a:p>
          <a:p>
            <a:r>
              <a:rPr lang="en-US" sz="1400" dirty="0"/>
              <a:t>Quantum gates form the primitive operations on quantum data. Quantum gates represent information preserving, reversible transformations on the quantum data stored in </a:t>
            </a:r>
            <a:r>
              <a:rPr lang="en-US" sz="1400" dirty="0" err="1"/>
              <a:t>qubits</a:t>
            </a:r>
            <a:r>
              <a:rPr lang="en-US" sz="1400" dirty="0"/>
              <a:t>. These “unitary” transformations represent the quantum mechanical core of a quantum circuit.</a:t>
            </a:r>
            <a:endParaRPr lang="en-CA" sz="1400" dirty="0"/>
          </a:p>
        </p:txBody>
      </p:sp>
      <p:sp>
        <p:nvSpPr>
          <p:cNvPr id="7" name="Slide Number Placeholder 6"/>
          <p:cNvSpPr>
            <a:spLocks noGrp="1"/>
          </p:cNvSpPr>
          <p:nvPr>
            <p:ph type="sldNum" sz="quarter" idx="12"/>
          </p:nvPr>
        </p:nvSpPr>
        <p:spPr/>
        <p:txBody>
          <a:bodyPr/>
          <a:lstStyle/>
          <a:p>
            <a:fld id="{9C96302D-50DE-436D-9A13-63B37C6E98AB}" type="slidenum">
              <a:rPr lang="en-US" smtClean="0"/>
              <a:t>37</a:t>
            </a:fld>
            <a:endParaRPr lang="en-US" dirty="0"/>
          </a:p>
        </p:txBody>
      </p:sp>
      <p:sp>
        <p:nvSpPr>
          <p:cNvPr id="6" name="TextBox 5"/>
          <p:cNvSpPr txBox="1"/>
          <p:nvPr/>
        </p:nvSpPr>
        <p:spPr>
          <a:xfrm>
            <a:off x="4980161" y="6538912"/>
            <a:ext cx="2231676" cy="215444"/>
          </a:xfrm>
          <a:prstGeom prst="rect">
            <a:avLst/>
          </a:prstGeom>
          <a:noFill/>
        </p:spPr>
        <p:txBody>
          <a:bodyPr wrap="square" rtlCol="0">
            <a:spAutoFit/>
          </a:bodyPr>
          <a:lstStyle/>
          <a:p>
            <a:r>
              <a:rPr lang="en-US" sz="800" dirty="0"/>
              <a:t>https://qiskit.org/documentation/qc_intro.html</a:t>
            </a:r>
          </a:p>
        </p:txBody>
      </p:sp>
      <p:pic>
        <p:nvPicPr>
          <p:cNvPr id="5" name="Picture 4"/>
          <p:cNvPicPr>
            <a:picLocks noChangeAspect="1"/>
          </p:cNvPicPr>
          <p:nvPr/>
        </p:nvPicPr>
        <p:blipFill>
          <a:blip r:embed="rId5"/>
          <a:stretch>
            <a:fillRect/>
          </a:stretch>
        </p:blipFill>
        <p:spPr>
          <a:xfrm>
            <a:off x="8949628" y="2240210"/>
            <a:ext cx="2065143" cy="2341232"/>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47346" y="4581442"/>
            <a:ext cx="3474706" cy="1858712"/>
          </a:xfrm>
          <a:prstGeom prst="rect">
            <a:avLst/>
          </a:prstGeom>
          <a:ln>
            <a:solidFill>
              <a:srgbClr val="548235"/>
            </a:solidFill>
          </a:ln>
        </p:spPr>
      </p:pic>
    </p:spTree>
    <p:extLst>
      <p:ext uri="{BB962C8B-B14F-4D97-AF65-F5344CB8AC3E}">
        <p14:creationId xmlns:p14="http://schemas.microsoft.com/office/powerpoint/2010/main" val="404563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 Examples</a:t>
            </a:r>
          </a:p>
        </p:txBody>
      </p:sp>
      <p:sp>
        <p:nvSpPr>
          <p:cNvPr id="7" name="Slide Number Placeholder 6"/>
          <p:cNvSpPr>
            <a:spLocks noGrp="1"/>
          </p:cNvSpPr>
          <p:nvPr>
            <p:ph type="sldNum" sz="quarter" idx="12"/>
          </p:nvPr>
        </p:nvSpPr>
        <p:spPr/>
        <p:txBody>
          <a:bodyPr/>
          <a:lstStyle/>
          <a:p>
            <a:fld id="{9C96302D-50DE-436D-9A13-63B37C6E98AB}" type="slidenum">
              <a:rPr lang="en-US" smtClean="0"/>
              <a:t>38</a:t>
            </a:fld>
            <a:endParaRPr lang="en-US" dirty="0"/>
          </a:p>
        </p:txBody>
      </p:sp>
      <p:pic>
        <p:nvPicPr>
          <p:cNvPr id="3" name="Picture 2">
            <a:hlinkClick r:id="rId2"/>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4437" y="2623343"/>
            <a:ext cx="2143125" cy="2143125"/>
          </a:xfrm>
          <a:prstGeom prst="rect">
            <a:avLst/>
          </a:prstGeom>
          <a:ln>
            <a:solidFill>
              <a:srgbClr val="548235"/>
            </a:solidFill>
          </a:ln>
        </p:spPr>
      </p:pic>
    </p:spTree>
    <p:extLst>
      <p:ext uri="{BB962C8B-B14F-4D97-AF65-F5344CB8AC3E}">
        <p14:creationId xmlns:p14="http://schemas.microsoft.com/office/powerpoint/2010/main" val="10836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8" y="1755118"/>
            <a:ext cx="10515601" cy="624033"/>
          </a:xfrm>
        </p:spPr>
        <p:txBody>
          <a:bodyPr>
            <a:noAutofit/>
          </a:bodyPr>
          <a:lstStyle/>
          <a:p>
            <a:pPr>
              <a:buFont typeface="Wingdings" panose="05000000000000000000" pitchFamily="2" charset="2"/>
              <a:buChar char="§"/>
            </a:pPr>
            <a:r>
              <a:rPr lang="en-CA" sz="3200" dirty="0"/>
              <a:t>Our universe is made up of…</a:t>
            </a:r>
          </a:p>
        </p:txBody>
      </p:sp>
      <p:sp>
        <p:nvSpPr>
          <p:cNvPr id="7" name="Slide Number Placeholder 6"/>
          <p:cNvSpPr>
            <a:spLocks noGrp="1"/>
          </p:cNvSpPr>
          <p:nvPr>
            <p:ph type="sldNum" sz="quarter" idx="12"/>
          </p:nvPr>
        </p:nvSpPr>
        <p:spPr/>
        <p:txBody>
          <a:bodyPr/>
          <a:lstStyle/>
          <a:p>
            <a:fld id="{9C96302D-50DE-436D-9A13-63B37C6E98AB}" type="slidenum">
              <a:rPr lang="en-US" smtClean="0"/>
              <a:t>3</a:t>
            </a:fld>
            <a:endParaRPr lang="en-US" dirty="0"/>
          </a:p>
        </p:txBody>
      </p:sp>
      <p:sp>
        <p:nvSpPr>
          <p:cNvPr id="5" name="Right Arrow 4"/>
          <p:cNvSpPr/>
          <p:nvPr/>
        </p:nvSpPr>
        <p:spPr>
          <a:xfrm>
            <a:off x="242047" y="2435050"/>
            <a:ext cx="10194540" cy="768825"/>
          </a:xfrm>
          <a:prstGeom prst="rightArrow">
            <a:avLst/>
          </a:prstGeom>
          <a:solidFill>
            <a:srgbClr val="54823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5067" y="4376852"/>
            <a:ext cx="906261" cy="86245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6889" y="4347964"/>
            <a:ext cx="1151809" cy="86429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6778" y="4360589"/>
            <a:ext cx="936677" cy="864297"/>
          </a:xfrm>
          <a:prstGeom prst="rect">
            <a:avLst/>
          </a:prstGeom>
        </p:spPr>
      </p:pic>
      <p:graphicFrame>
        <p:nvGraphicFramePr>
          <p:cNvPr id="15" name="Diagram 14"/>
          <p:cNvGraphicFramePr/>
          <p:nvPr>
            <p:extLst>
              <p:ext uri="{D42A27DB-BD31-4B8C-83A1-F6EECF244321}">
                <p14:modId xmlns:p14="http://schemas.microsoft.com/office/powerpoint/2010/main" val="2374580448"/>
              </p:ext>
            </p:extLst>
          </p:nvPr>
        </p:nvGraphicFramePr>
        <p:xfrm>
          <a:off x="132103" y="2980159"/>
          <a:ext cx="11943355" cy="13523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8" name="Picture 4" descr="Electron Shell | American Welding Society Education Online"/>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366296" y="4309404"/>
            <a:ext cx="1181794" cy="8004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472860" y="5165786"/>
            <a:ext cx="968665" cy="184666"/>
          </a:xfrm>
          <a:prstGeom prst="rect">
            <a:avLst/>
          </a:prstGeom>
          <a:noFill/>
        </p:spPr>
        <p:txBody>
          <a:bodyPr wrap="square" rtlCol="0">
            <a:spAutoFit/>
          </a:bodyPr>
          <a:lstStyle/>
          <a:p>
            <a:r>
              <a:rPr lang="en-US" sz="300" dirty="0"/>
              <a:t>https://awo.aws.org/wp-content/uploads/2015/09/Electron-Shell.png</a:t>
            </a:r>
          </a:p>
        </p:txBody>
      </p:sp>
      <p:pic>
        <p:nvPicPr>
          <p:cNvPr id="1030" name="Picture 6" descr="Properties of Nuclei – University Physics Volume 3"/>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075528" y="4245590"/>
            <a:ext cx="940488" cy="8642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188099" y="5116536"/>
            <a:ext cx="888057" cy="276999"/>
          </a:xfrm>
          <a:prstGeom prst="rect">
            <a:avLst/>
          </a:prstGeom>
          <a:noFill/>
        </p:spPr>
        <p:txBody>
          <a:bodyPr wrap="square" rtlCol="0">
            <a:spAutoFit/>
          </a:bodyPr>
          <a:lstStyle/>
          <a:p>
            <a:r>
              <a:rPr lang="en-US" sz="300" dirty="0"/>
              <a:t>https://opentextbc.ca/universityphysicsv3openstax/wp-content/uploads/sites/273/2019/07/CNX_UPhysics_43_01_Nucleus-1.jpg</a:t>
            </a:r>
          </a:p>
        </p:txBody>
      </p:sp>
      <p:pic>
        <p:nvPicPr>
          <p:cNvPr id="1032" name="Picture 8" descr="David vs. Goliath: What a tiny electron can tell us about the structure of  the universe"/>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472371" y="4109857"/>
            <a:ext cx="1366487" cy="13155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564521" y="5148442"/>
            <a:ext cx="1050202" cy="230832"/>
          </a:xfrm>
          <a:prstGeom prst="rect">
            <a:avLst/>
          </a:prstGeom>
          <a:noFill/>
        </p:spPr>
        <p:txBody>
          <a:bodyPr wrap="square" rtlCol="0">
            <a:spAutoFit/>
          </a:bodyPr>
          <a:lstStyle/>
          <a:p>
            <a:r>
              <a:rPr lang="en-US" sz="300" dirty="0"/>
              <a:t>https://images.theconversation.com/files/247813/original/file-20181128-32221-536vvw.jpg?ixlib=rb-1.1.0&amp;q=45&amp;auto=format&amp;w=1000&amp;fit=clip</a:t>
            </a:r>
          </a:p>
        </p:txBody>
      </p:sp>
      <p:pic>
        <p:nvPicPr>
          <p:cNvPr id="20" name="Picture 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436587" y="4446376"/>
            <a:ext cx="1614659" cy="900694"/>
          </a:xfrm>
          <a:prstGeom prst="rect">
            <a:avLst/>
          </a:prstGeom>
        </p:spPr>
      </p:pic>
      <p:sp>
        <p:nvSpPr>
          <p:cNvPr id="27" name="TextBox 26"/>
          <p:cNvSpPr txBox="1"/>
          <p:nvPr/>
        </p:nvSpPr>
        <p:spPr>
          <a:xfrm>
            <a:off x="11087561" y="5203373"/>
            <a:ext cx="963685" cy="138499"/>
          </a:xfrm>
          <a:prstGeom prst="rect">
            <a:avLst/>
          </a:prstGeom>
          <a:noFill/>
        </p:spPr>
        <p:txBody>
          <a:bodyPr wrap="square" rtlCol="0">
            <a:spAutoFit/>
          </a:bodyPr>
          <a:lstStyle/>
          <a:p>
            <a:r>
              <a:rPr lang="en-US" sz="300" dirty="0"/>
              <a:t>https://www.nap.edu/read/25171/chapter/3#15</a:t>
            </a:r>
          </a:p>
        </p:txBody>
      </p:sp>
    </p:spTree>
    <p:extLst>
      <p:ext uri="{BB962C8B-B14F-4D97-AF65-F5344CB8AC3E}">
        <p14:creationId xmlns:p14="http://schemas.microsoft.com/office/powerpoint/2010/main" val="420103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4" name="Rectangle 3"/>
          <p:cNvSpPr>
            <a:spLocks noGrp="1" noChangeArrowheads="1"/>
          </p:cNvSpPr>
          <p:nvPr>
            <p:ph idx="1"/>
          </p:nvPr>
        </p:nvSpPr>
        <p:spPr>
          <a:xfrm>
            <a:off x="838198" y="1755118"/>
            <a:ext cx="10515601" cy="4357357"/>
          </a:xfrm>
        </p:spPr>
        <p:txBody>
          <a:bodyPr>
            <a:normAutofit/>
          </a:bodyPr>
          <a:lstStyle/>
          <a:p>
            <a:pPr marL="0" indent="0">
              <a:buNone/>
            </a:pPr>
            <a:r>
              <a:rPr lang="en-US" sz="2000" dirty="0"/>
              <a:t>Due to nature of the course, various materials have been compiled from different open source resources with some moderation. </a:t>
            </a:r>
          </a:p>
          <a:p>
            <a:pPr marL="0" indent="0">
              <a:buNone/>
            </a:pPr>
            <a:r>
              <a:rPr lang="en-US" sz="2000" dirty="0"/>
              <a:t>The course designer (slides creator), sincerely acknowledges their hard work and contribution, credit will be given wherever necessary</a:t>
            </a:r>
          </a:p>
        </p:txBody>
      </p:sp>
      <p:sp>
        <p:nvSpPr>
          <p:cNvPr id="5" name="Slide Number Placeholder 4"/>
          <p:cNvSpPr>
            <a:spLocks noGrp="1"/>
          </p:cNvSpPr>
          <p:nvPr>
            <p:ph type="sldNum" sz="quarter" idx="12"/>
          </p:nvPr>
        </p:nvSpPr>
        <p:spPr/>
        <p:txBody>
          <a:bodyPr/>
          <a:lstStyle/>
          <a:p>
            <a:fld id="{9C96302D-50DE-436D-9A13-63B37C6E98AB}" type="slidenum">
              <a:rPr lang="en-US" smtClean="0"/>
              <a:t>39</a:t>
            </a:fld>
            <a:endParaRPr lang="en-US" dirty="0"/>
          </a:p>
        </p:txBody>
      </p:sp>
    </p:spTree>
    <p:extLst>
      <p:ext uri="{BB962C8B-B14F-4D97-AF65-F5344CB8AC3E}">
        <p14:creationId xmlns:p14="http://schemas.microsoft.com/office/powerpoint/2010/main" val="1022253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Rectangle 3"/>
          <p:cNvSpPr>
            <a:spLocks noGrp="1" noChangeArrowheads="1"/>
          </p:cNvSpPr>
          <p:nvPr>
            <p:ph idx="1"/>
          </p:nvPr>
        </p:nvSpPr>
        <p:spPr>
          <a:xfrm>
            <a:off x="838199" y="1764643"/>
            <a:ext cx="10515601" cy="4357357"/>
          </a:xfrm>
        </p:spPr>
        <p:txBody>
          <a:bodyPr>
            <a:normAutofit fontScale="70000" lnSpcReduction="20000"/>
          </a:bodyPr>
          <a:lstStyle/>
          <a:p>
            <a:pPr>
              <a:buAutoNum type="arabicPeriod"/>
            </a:pPr>
            <a:r>
              <a:rPr lang="en-CA" sz="1100" dirty="0"/>
              <a:t>Quantum Physics </a:t>
            </a:r>
          </a:p>
          <a:p>
            <a:pPr lvl="1"/>
            <a:r>
              <a:rPr lang="en-CA" sz="900" dirty="0">
                <a:hlinkClick r:id="rId2"/>
              </a:rPr>
              <a:t>https://www.nature.com/subjects/quantum-physics</a:t>
            </a:r>
          </a:p>
          <a:p>
            <a:pPr lvl="1"/>
            <a:r>
              <a:rPr lang="en-CA" sz="900" dirty="0">
                <a:hlinkClick r:id="rId2"/>
              </a:rPr>
              <a:t>https://theschools.com/theschools/curriculum/Sample11/s.html</a:t>
            </a:r>
          </a:p>
          <a:p>
            <a:pPr lvl="1"/>
            <a:r>
              <a:rPr lang="en-CA" sz="900" dirty="0">
                <a:hlinkClick r:id="rId2"/>
              </a:rPr>
              <a:t>https://youtu.be/Usu9xZfabPM</a:t>
            </a:r>
            <a:endParaRPr lang="en-CA" sz="900" dirty="0"/>
          </a:p>
          <a:p>
            <a:pPr lvl="1"/>
            <a:r>
              <a:rPr lang="en-CA" sz="900" dirty="0">
                <a:hlinkClick r:id="rId3"/>
              </a:rPr>
              <a:t>https://manoa.hawaii.edu/exploringourfluidearth/chemical/chemistry-and-seawater/atoms-and-molecules</a:t>
            </a:r>
            <a:r>
              <a:rPr lang="en-CA" sz="900" dirty="0"/>
              <a:t> </a:t>
            </a:r>
          </a:p>
          <a:p>
            <a:pPr lvl="1"/>
            <a:r>
              <a:rPr lang="en-CA" sz="900" dirty="0">
                <a:hlinkClick r:id="rId4"/>
              </a:rPr>
              <a:t>https://www.sciencelearn.org.nz/images/2151-structure-of-matter-flow-diagram</a:t>
            </a:r>
            <a:endParaRPr lang="en-CA" sz="900" dirty="0"/>
          </a:p>
          <a:p>
            <a:pPr lvl="1"/>
            <a:r>
              <a:rPr lang="en-CA" sz="900" dirty="0">
                <a:hlinkClick r:id="rId5"/>
              </a:rPr>
              <a:t>https://www.nap.edu/read/25171/chapter/3</a:t>
            </a:r>
            <a:endParaRPr lang="en-CA" sz="900" dirty="0"/>
          </a:p>
          <a:p>
            <a:pPr lvl="1"/>
            <a:r>
              <a:rPr lang="en-CA" sz="900" dirty="0">
                <a:hlinkClick r:id="rId6"/>
              </a:rPr>
              <a:t>https://youtu.be/z1GCnycbMeA</a:t>
            </a:r>
            <a:endParaRPr lang="en-CA" sz="900" dirty="0"/>
          </a:p>
          <a:p>
            <a:pPr lvl="1"/>
            <a:r>
              <a:rPr lang="en-CA" sz="900" dirty="0">
                <a:hlinkClick r:id="rId7"/>
              </a:rPr>
              <a:t>https://youtu.be/JP9KP-fwFhk</a:t>
            </a:r>
            <a:endParaRPr lang="en-CA" sz="900" dirty="0"/>
          </a:p>
          <a:p>
            <a:pPr lvl="1"/>
            <a:r>
              <a:rPr lang="en-CA" sz="900" dirty="0">
                <a:hlinkClick r:id="rId8"/>
              </a:rPr>
              <a:t>https://youtu.be/fkAAbXPEAtU</a:t>
            </a:r>
            <a:r>
              <a:rPr lang="en-CA" sz="900" dirty="0"/>
              <a:t> </a:t>
            </a:r>
          </a:p>
          <a:p>
            <a:pPr lvl="1"/>
            <a:r>
              <a:rPr lang="en-CA" sz="900" dirty="0">
                <a:hlinkClick r:id="rId9"/>
              </a:rPr>
              <a:t>https://jqi.umd.edu/glossary/quantum-superposition#:~:text=The%20feature%20of%20a%20quantum,type%20of%20intrinsic%20angular%20momentum.&amp;text=Each%20electron%2C%20until%20it%20is,of%20being%20in%20either%20state</a:t>
            </a:r>
            <a:r>
              <a:rPr lang="en-CA" sz="900" dirty="0"/>
              <a:t>.</a:t>
            </a:r>
          </a:p>
          <a:p>
            <a:pPr marL="342900" indent="-342900">
              <a:buFont typeface="+mj-lt"/>
              <a:buAutoNum type="arabicPeriod"/>
            </a:pPr>
            <a:r>
              <a:rPr lang="en-CA" sz="1100" dirty="0"/>
              <a:t>Quantum Computing</a:t>
            </a:r>
          </a:p>
          <a:p>
            <a:pPr lvl="1"/>
            <a:r>
              <a:rPr lang="en-CA" sz="900" dirty="0">
                <a:hlinkClick r:id="rId10"/>
              </a:rPr>
              <a:t>https://en.wikipedia.org/wiki/Quantum_computing</a:t>
            </a:r>
            <a:endParaRPr lang="en-CA" sz="900" dirty="0"/>
          </a:p>
          <a:p>
            <a:pPr lvl="1"/>
            <a:r>
              <a:rPr lang="en-CA" sz="900" dirty="0">
                <a:hlinkClick r:id="rId11"/>
              </a:rPr>
              <a:t>https://youtu.be/OWJCfOvochA</a:t>
            </a:r>
            <a:endParaRPr lang="en-CA" sz="900" dirty="0"/>
          </a:p>
          <a:p>
            <a:pPr lvl="1"/>
            <a:r>
              <a:rPr lang="en-CA" sz="900" dirty="0">
                <a:hlinkClick r:id="rId12"/>
              </a:rPr>
              <a:t>https://spectrum.ieee.org/tech-talk/computing/hardware/dwave-launches-free-quantum-cloud-service</a:t>
            </a:r>
            <a:endParaRPr lang="en-CA" sz="900" dirty="0"/>
          </a:p>
          <a:p>
            <a:pPr lvl="1"/>
            <a:r>
              <a:rPr lang="en-CA" sz="900" dirty="0">
                <a:hlinkClick r:id="rId13"/>
              </a:rPr>
              <a:t>https://youtu.be/TwaYHG7vGK4</a:t>
            </a:r>
            <a:endParaRPr lang="en-CA" sz="900" dirty="0"/>
          </a:p>
          <a:p>
            <a:pPr lvl="1"/>
            <a:r>
              <a:rPr lang="en-CA" sz="900" dirty="0">
                <a:hlinkClick r:id="rId14"/>
              </a:rPr>
              <a:t>https://en.wikipedia.org/wiki/Quantum_tunnelling</a:t>
            </a:r>
            <a:r>
              <a:rPr lang="en-CA" sz="900" dirty="0"/>
              <a:t> </a:t>
            </a:r>
          </a:p>
          <a:p>
            <a:pPr lvl="1"/>
            <a:r>
              <a:rPr lang="en-CA" sz="900" dirty="0">
                <a:hlinkClick r:id="rId15"/>
              </a:rPr>
              <a:t>https://youtu.be/tt8gVXDsh7Q</a:t>
            </a:r>
            <a:endParaRPr lang="en-CA" sz="900" dirty="0"/>
          </a:p>
          <a:p>
            <a:pPr lvl="1"/>
            <a:r>
              <a:rPr lang="en-CA" sz="900" dirty="0">
                <a:hlinkClick r:id="rId16"/>
              </a:rPr>
              <a:t>https://youtu.be/jHoEjvuPoB8</a:t>
            </a:r>
            <a:r>
              <a:rPr lang="en-CA" sz="900" dirty="0"/>
              <a:t> </a:t>
            </a:r>
          </a:p>
          <a:p>
            <a:pPr lvl="1"/>
            <a:r>
              <a:rPr lang="en-CA" sz="900" dirty="0">
                <a:hlinkClick r:id="rId17"/>
              </a:rPr>
              <a:t>https://youtu.be/OGsu5MIzruw</a:t>
            </a:r>
            <a:r>
              <a:rPr lang="en-CA" sz="900" dirty="0"/>
              <a:t> </a:t>
            </a:r>
          </a:p>
          <a:p>
            <a:pPr marL="342900" indent="-342900">
              <a:buFont typeface="+mj-lt"/>
              <a:buAutoNum type="arabicPeriod"/>
            </a:pPr>
            <a:r>
              <a:rPr lang="en-CA" sz="1100" dirty="0" err="1"/>
              <a:t>QuTiP</a:t>
            </a:r>
            <a:r>
              <a:rPr lang="en-CA" sz="1100" dirty="0"/>
              <a:t> / </a:t>
            </a:r>
            <a:r>
              <a:rPr lang="en-CA" sz="1100" dirty="0" err="1"/>
              <a:t>Qiskit</a:t>
            </a:r>
            <a:endParaRPr lang="en-CA" sz="1100" dirty="0"/>
          </a:p>
          <a:p>
            <a:pPr lvl="1"/>
            <a:r>
              <a:rPr lang="en-CA" sz="900" dirty="0">
                <a:hlinkClick r:id="rId18"/>
              </a:rPr>
              <a:t>https://qutip.org/features.html</a:t>
            </a:r>
            <a:endParaRPr lang="en-CA" sz="900" dirty="0"/>
          </a:p>
          <a:p>
            <a:pPr lvl="1"/>
            <a:r>
              <a:rPr lang="en-CA" sz="900" dirty="0">
                <a:hlinkClick r:id="rId19"/>
              </a:rPr>
              <a:t>https://qutip.org/docs/latest/</a:t>
            </a:r>
            <a:endParaRPr lang="en-CA" sz="900" dirty="0"/>
          </a:p>
          <a:p>
            <a:pPr lvl="1"/>
            <a:r>
              <a:rPr lang="en-CA" sz="900" dirty="0">
                <a:hlinkClick r:id="rId20"/>
              </a:rPr>
              <a:t>https://www.activestate.com/blog/emulating-quantum-computing-with-python/</a:t>
            </a:r>
            <a:endParaRPr lang="en-CA" sz="900" dirty="0"/>
          </a:p>
          <a:p>
            <a:pPr lvl="1"/>
            <a:r>
              <a:rPr lang="en-CA" sz="900" dirty="0">
                <a:hlinkClick r:id="rId21"/>
              </a:rPr>
              <a:t>https://qutip.org/docs/latest/modules/qutip/about.html</a:t>
            </a:r>
            <a:endParaRPr lang="en-CA" sz="900" dirty="0"/>
          </a:p>
          <a:p>
            <a:pPr lvl="1"/>
            <a:r>
              <a:rPr lang="en-CA" sz="900" dirty="0">
                <a:hlinkClick r:id="rId22"/>
              </a:rPr>
              <a:t>https://colab.research.google.com/github/jrjohansson/qutip-lectures/blob/master/Lecture-0-Introduction-to-QuTiP.ipynb#scrollTo=7kb-a7YNeWdF</a:t>
            </a:r>
            <a:endParaRPr lang="en-CA" sz="900" dirty="0"/>
          </a:p>
          <a:p>
            <a:pPr lvl="1"/>
            <a:r>
              <a:rPr lang="en-CA" sz="900" dirty="0">
                <a:hlinkClick r:id="rId23"/>
              </a:rPr>
              <a:t>https://qutip.org/docs/3.1.0/guide/guide-states.html</a:t>
            </a:r>
            <a:endParaRPr lang="en-CA" sz="900" dirty="0"/>
          </a:p>
          <a:p>
            <a:pPr lvl="1"/>
            <a:r>
              <a:rPr lang="en-CA" sz="900" dirty="0">
                <a:hlinkClick r:id="rId24"/>
              </a:rPr>
              <a:t>https://qiskit.org/documentation/intro_tutorial1.html</a:t>
            </a:r>
            <a:r>
              <a:rPr lang="en-CA" sz="900" dirty="0"/>
              <a:t> &amp; </a:t>
            </a:r>
            <a:r>
              <a:rPr lang="en-CA" sz="900" dirty="0">
                <a:hlinkClick r:id="rId25"/>
              </a:rPr>
              <a:t>https://qiskit.org/</a:t>
            </a:r>
            <a:r>
              <a:rPr lang="en-CA" sz="900" dirty="0"/>
              <a:t> </a:t>
            </a:r>
          </a:p>
          <a:p>
            <a:pPr lvl="1"/>
            <a:r>
              <a:rPr lang="en-CA" sz="900" dirty="0">
                <a:hlinkClick r:id="rId26"/>
              </a:rPr>
              <a:t>https://www.reddit.com/r/QuantumComputing/comments/b5q0e2/qiskit_vs_qutip_vs_others_for_quantum_machine/ejfebt5/</a:t>
            </a:r>
            <a:endParaRPr lang="en-CA" sz="900" dirty="0"/>
          </a:p>
          <a:p>
            <a:pPr lvl="1"/>
            <a:r>
              <a:rPr lang="en-CA" sz="900" dirty="0">
                <a:hlinkClick r:id="rId27"/>
              </a:rPr>
              <a:t>https://en.wikipedia.org/wiki/Bra%E2%80%93ket_notation</a:t>
            </a:r>
            <a:endParaRPr lang="en-CA" sz="900" dirty="0"/>
          </a:p>
          <a:p>
            <a:pPr lvl="1"/>
            <a:r>
              <a:rPr lang="en-CA" sz="900" dirty="0">
                <a:hlinkClick r:id="rId28"/>
              </a:rPr>
              <a:t>https://github.com/Qiskit</a:t>
            </a:r>
            <a:endParaRPr lang="en-CA" sz="900" dirty="0"/>
          </a:p>
          <a:p>
            <a:pPr lvl="1"/>
            <a:r>
              <a:rPr lang="en-US" sz="900" dirty="0">
                <a:hlinkClick r:id="rId29"/>
              </a:rPr>
              <a:t>https://qiskit.org/documentation/qc_intro.html</a:t>
            </a:r>
            <a:r>
              <a:rPr lang="en-US" sz="900" dirty="0"/>
              <a:t> </a:t>
            </a:r>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lvl="1"/>
            <a:endParaRPr lang="en-CA" sz="900" dirty="0"/>
          </a:p>
          <a:p>
            <a:pPr>
              <a:buAutoNum type="arabicPeriod"/>
            </a:pPr>
            <a:endParaRPr lang="en-US" sz="1100" dirty="0"/>
          </a:p>
        </p:txBody>
      </p:sp>
      <p:sp>
        <p:nvSpPr>
          <p:cNvPr id="5" name="Slide Number Placeholder 4"/>
          <p:cNvSpPr>
            <a:spLocks noGrp="1"/>
          </p:cNvSpPr>
          <p:nvPr>
            <p:ph type="sldNum" sz="quarter" idx="12"/>
          </p:nvPr>
        </p:nvSpPr>
        <p:spPr/>
        <p:txBody>
          <a:bodyPr/>
          <a:lstStyle/>
          <a:p>
            <a:fld id="{9C96302D-50DE-436D-9A13-63B37C6E98AB}" type="slidenum">
              <a:rPr lang="en-US" smtClean="0"/>
              <a:t>40</a:t>
            </a:fld>
            <a:endParaRPr lang="en-US" dirty="0"/>
          </a:p>
        </p:txBody>
      </p:sp>
    </p:spTree>
    <p:extLst>
      <p:ext uri="{BB962C8B-B14F-4D97-AF65-F5344CB8AC3E}">
        <p14:creationId xmlns:p14="http://schemas.microsoft.com/office/powerpoint/2010/main" val="431564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43412" y="2245995"/>
            <a:ext cx="3305175" cy="3295650"/>
          </a:xfrm>
          <a:prstGeom prst="rect">
            <a:avLst/>
          </a:prstGeom>
        </p:spPr>
      </p:pic>
      <p:sp>
        <p:nvSpPr>
          <p:cNvPr id="2" name="Title 1"/>
          <p:cNvSpPr>
            <a:spLocks noGrp="1"/>
          </p:cNvSpPr>
          <p:nvPr>
            <p:ph type="title"/>
          </p:nvPr>
        </p:nvSpPr>
        <p:spPr/>
        <p:txBody>
          <a:bodyPr/>
          <a:lstStyle/>
          <a:p>
            <a:r>
              <a:rPr lang="en-US" dirty="0"/>
              <a:t>Thank You Very Much</a:t>
            </a:r>
          </a:p>
        </p:txBody>
      </p:sp>
      <p:sp>
        <p:nvSpPr>
          <p:cNvPr id="5" name="TextBox 4"/>
          <p:cNvSpPr txBox="1"/>
          <p:nvPr/>
        </p:nvSpPr>
        <p:spPr>
          <a:xfrm>
            <a:off x="4060377" y="5126146"/>
            <a:ext cx="4071243" cy="830997"/>
          </a:xfrm>
          <a:prstGeom prst="rect">
            <a:avLst/>
          </a:prstGeom>
          <a:noFill/>
        </p:spPr>
        <p:txBody>
          <a:bodyPr wrap="none" rtlCol="0">
            <a:spAutoFit/>
          </a:bodyPr>
          <a:lstStyle/>
          <a:p>
            <a:r>
              <a:rPr lang="en-US" sz="4800" dirty="0">
                <a:solidFill>
                  <a:srgbClr val="548235"/>
                </a:solidFill>
              </a:rPr>
              <a:t>Any Questions?</a:t>
            </a:r>
          </a:p>
        </p:txBody>
      </p:sp>
      <p:sp>
        <p:nvSpPr>
          <p:cNvPr id="4" name="Slide Number Placeholder 3"/>
          <p:cNvSpPr>
            <a:spLocks noGrp="1"/>
          </p:cNvSpPr>
          <p:nvPr>
            <p:ph type="sldNum" sz="quarter" idx="12"/>
          </p:nvPr>
        </p:nvSpPr>
        <p:spPr/>
        <p:txBody>
          <a:bodyPr/>
          <a:lstStyle/>
          <a:p>
            <a:fld id="{9C96302D-50DE-436D-9A13-63B37C6E98AB}" type="slidenum">
              <a:rPr lang="en-US" smtClean="0"/>
              <a:t>41</a:t>
            </a:fld>
            <a:endParaRPr lang="en-US" dirty="0"/>
          </a:p>
        </p:txBody>
      </p:sp>
    </p:spTree>
    <p:extLst>
      <p:ext uri="{BB962C8B-B14F-4D97-AF65-F5344CB8AC3E}">
        <p14:creationId xmlns:p14="http://schemas.microsoft.com/office/powerpoint/2010/main" val="248832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8" y="1755118"/>
            <a:ext cx="10515601" cy="4357357"/>
          </a:xfrm>
        </p:spPr>
        <p:txBody>
          <a:bodyPr>
            <a:noAutofit/>
          </a:bodyPr>
          <a:lstStyle/>
          <a:p>
            <a:pPr>
              <a:buFont typeface="Wingdings" panose="05000000000000000000" pitchFamily="2" charset="2"/>
              <a:buChar char="§"/>
            </a:pPr>
            <a:r>
              <a:rPr lang="en-CA" b="1" dirty="0"/>
              <a:t>Quantum Physics/Mechanics</a:t>
            </a:r>
            <a:r>
              <a:rPr lang="en-CA" dirty="0"/>
              <a:t> is a branch of Science, specifically, Physics, that describes </a:t>
            </a:r>
            <a:r>
              <a:rPr lang="en-CA" i="1" u="sng" dirty="0">
                <a:solidFill>
                  <a:srgbClr val="FF0000"/>
                </a:solidFill>
              </a:rPr>
              <a:t>the smallest things</a:t>
            </a:r>
            <a:r>
              <a:rPr lang="en-CA" i="1" dirty="0">
                <a:solidFill>
                  <a:srgbClr val="FF0000"/>
                </a:solidFill>
              </a:rPr>
              <a:t> </a:t>
            </a:r>
            <a:r>
              <a:rPr lang="en-CA" dirty="0"/>
              <a:t>in our universe</a:t>
            </a:r>
          </a:p>
        </p:txBody>
      </p:sp>
      <p:sp>
        <p:nvSpPr>
          <p:cNvPr id="7" name="Slide Number Placeholder 6"/>
          <p:cNvSpPr>
            <a:spLocks noGrp="1"/>
          </p:cNvSpPr>
          <p:nvPr>
            <p:ph type="sldNum" sz="quarter" idx="12"/>
          </p:nvPr>
        </p:nvSpPr>
        <p:spPr/>
        <p:txBody>
          <a:bodyPr/>
          <a:lstStyle/>
          <a:p>
            <a:fld id="{9C96302D-50DE-436D-9A13-63B37C6E98AB}" type="slidenum">
              <a:rPr lang="en-US" smtClean="0"/>
              <a:t>4</a:t>
            </a:fld>
            <a:endParaRPr lang="en-US" dirty="0"/>
          </a:p>
        </p:txBody>
      </p:sp>
      <p:pic>
        <p:nvPicPr>
          <p:cNvPr id="2050" name="Picture 2" descr="https://static.sciencelearn.org.nz/images/images/000/002/151/full/Structure-of-matter-flow-diagram20161004-21196-9a3xq.jpg?152230648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87451" y="2698226"/>
            <a:ext cx="5223149" cy="347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6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8"/>
            <a:ext cx="6566648" cy="4357357"/>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2000" dirty="0"/>
              <a:t>The study of matter and energy at its most fundamental level. A central tenet of quantum physics is that energy comes in indivisible packets called quanta. Quanta behave very differently to macroscopic matter: particles can behave like waves, and waves behave as though they are particles. </a:t>
            </a:r>
          </a:p>
          <a:p>
            <a:pPr lvl="1">
              <a:buFont typeface="Wingdings" panose="05000000000000000000" pitchFamily="2" charset="2"/>
              <a:buChar char="§"/>
            </a:pPr>
            <a:endParaRPr lang="en-CA" sz="2000" dirty="0"/>
          </a:p>
          <a:p>
            <a:pPr>
              <a:buFont typeface="Wingdings" panose="05000000000000000000" pitchFamily="2" charset="2"/>
              <a:buChar char="§"/>
            </a:pPr>
            <a:r>
              <a:rPr lang="en-CA" b="1" dirty="0"/>
              <a:t>Uses of Quantum Physics Today – </a:t>
            </a:r>
          </a:p>
          <a:p>
            <a:pPr lvl="1">
              <a:buFont typeface="Wingdings" panose="05000000000000000000" pitchFamily="2" charset="2"/>
              <a:buChar char="§"/>
            </a:pPr>
            <a:r>
              <a:rPr lang="en-CA" dirty="0"/>
              <a:t>Computers, Cameras, LED screens, Nuclear Power Plants</a:t>
            </a:r>
          </a:p>
        </p:txBody>
      </p:sp>
      <p:sp>
        <p:nvSpPr>
          <p:cNvPr id="7" name="Slide Number Placeholder 6"/>
          <p:cNvSpPr>
            <a:spLocks noGrp="1"/>
          </p:cNvSpPr>
          <p:nvPr>
            <p:ph type="sldNum" sz="quarter" idx="12"/>
          </p:nvPr>
        </p:nvSpPr>
        <p:spPr/>
        <p:txBody>
          <a:bodyPr/>
          <a:lstStyle/>
          <a:p>
            <a:fld id="{9C96302D-50DE-436D-9A13-63B37C6E98AB}" type="slidenum">
              <a:rPr lang="en-US" smtClean="0"/>
              <a:t>5</a:t>
            </a:fld>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09647" y="1934982"/>
            <a:ext cx="3644153" cy="1927352"/>
          </a:xfrm>
          <a:prstGeom prst="rect">
            <a:avLst/>
          </a:prstGeom>
          <a:ln>
            <a:solidFill>
              <a:srgbClr val="548235"/>
            </a:solidFill>
          </a:ln>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9647" y="4305831"/>
            <a:ext cx="1039553" cy="959224"/>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22613" y="4184704"/>
            <a:ext cx="1275057" cy="1275057"/>
          </a:xfrm>
          <a:prstGeom prst="rect">
            <a:avLst/>
          </a:prstGeom>
        </p:spPr>
      </p:pic>
    </p:spTree>
    <p:extLst>
      <p:ext uri="{BB962C8B-B14F-4D97-AF65-F5344CB8AC3E}">
        <p14:creationId xmlns:p14="http://schemas.microsoft.com/office/powerpoint/2010/main" val="162553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8"/>
            <a:ext cx="10726272" cy="4357357"/>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2000" dirty="0"/>
              <a:t>Elements are described as “waves” instead of particles</a:t>
            </a:r>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a:buFont typeface="Wingdings" panose="05000000000000000000" pitchFamily="2" charset="2"/>
              <a:buChar char="§"/>
            </a:pPr>
            <a:r>
              <a:rPr lang="en-CA" sz="2000" dirty="0"/>
              <a:t>“Wave function” – hypothetical wave, not an actual wave</a:t>
            </a:r>
          </a:p>
          <a:p>
            <a:pPr>
              <a:buFont typeface="Wingdings" panose="05000000000000000000" pitchFamily="2" charset="2"/>
              <a:buChar char="§"/>
            </a:pPr>
            <a:r>
              <a:rPr lang="en-CA" sz="2000" dirty="0"/>
              <a:t>“Quantum Wave” is an abstract mathematical description</a:t>
            </a:r>
          </a:p>
          <a:p>
            <a:pPr>
              <a:buFont typeface="Wingdings" panose="05000000000000000000" pitchFamily="2" charset="2"/>
              <a:buChar char="§"/>
            </a:pPr>
            <a:r>
              <a:rPr lang="en-CA" sz="2000" dirty="0"/>
              <a:t>To understand real-world positional movement of an electron, we have to perform mathematical operations on this wave function</a:t>
            </a:r>
          </a:p>
        </p:txBody>
      </p:sp>
      <p:sp>
        <p:nvSpPr>
          <p:cNvPr id="7" name="Slide Number Placeholder 6"/>
          <p:cNvSpPr>
            <a:spLocks noGrp="1"/>
          </p:cNvSpPr>
          <p:nvPr>
            <p:ph type="sldNum" sz="quarter" idx="12"/>
          </p:nvPr>
        </p:nvSpPr>
        <p:spPr/>
        <p:txBody>
          <a:bodyPr/>
          <a:lstStyle/>
          <a:p>
            <a:fld id="{9C96302D-50DE-436D-9A13-63B37C6E98AB}" type="slidenum">
              <a:rPr lang="en-US" smtClean="0"/>
              <a:t>6</a:t>
            </a:fld>
            <a:endParaRPr lang="en-US" dirty="0"/>
          </a:p>
        </p:txBody>
      </p:sp>
      <p:pic>
        <p:nvPicPr>
          <p:cNvPr id="5" name="Picture 4"/>
          <p:cNvPicPr>
            <a:picLocks noChangeAspect="1"/>
          </p:cNvPicPr>
          <p:nvPr/>
        </p:nvPicPr>
        <p:blipFill>
          <a:blip r:embed="rId3"/>
          <a:stretch>
            <a:fillRect/>
          </a:stretch>
        </p:blipFill>
        <p:spPr>
          <a:xfrm>
            <a:off x="1119649" y="2853834"/>
            <a:ext cx="1005927" cy="929721"/>
          </a:xfrm>
          <a:prstGeom prst="rect">
            <a:avLst/>
          </a:prstGeom>
          <a:ln>
            <a:solidFill>
              <a:srgbClr val="548235"/>
            </a:solidFill>
          </a:ln>
        </p:spPr>
      </p:pic>
      <p:sp>
        <p:nvSpPr>
          <p:cNvPr id="10" name="Right Arrow 9"/>
          <p:cNvSpPr/>
          <p:nvPr/>
        </p:nvSpPr>
        <p:spPr>
          <a:xfrm>
            <a:off x="2794748" y="3039035"/>
            <a:ext cx="793507" cy="511671"/>
          </a:xfrm>
          <a:prstGeom prst="rightArrow">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5140" y="2853833"/>
            <a:ext cx="1654267" cy="929721"/>
          </a:xfrm>
          <a:prstGeom prst="rect">
            <a:avLst/>
          </a:prstGeom>
          <a:ln>
            <a:solidFill>
              <a:srgbClr val="548235"/>
            </a:solidFill>
          </a:ln>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42314" y="2266061"/>
            <a:ext cx="4011486" cy="2569290"/>
          </a:xfrm>
          <a:prstGeom prst="rect">
            <a:avLst/>
          </a:prstGeom>
        </p:spPr>
      </p:pic>
      <p:sp>
        <p:nvSpPr>
          <p:cNvPr id="13" name="Right Arrow 12"/>
          <p:cNvSpPr/>
          <p:nvPr/>
        </p:nvSpPr>
        <p:spPr>
          <a:xfrm>
            <a:off x="6304613" y="3067680"/>
            <a:ext cx="793507" cy="511671"/>
          </a:xfrm>
          <a:prstGeom prst="rightArrow">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39867" y="6356350"/>
            <a:ext cx="1567751" cy="215444"/>
          </a:xfrm>
          <a:prstGeom prst="rect">
            <a:avLst/>
          </a:prstGeom>
          <a:noFill/>
        </p:spPr>
        <p:txBody>
          <a:bodyPr wrap="square" rtlCol="0">
            <a:spAutoFit/>
          </a:bodyPr>
          <a:lstStyle/>
          <a:p>
            <a:r>
              <a:rPr lang="en-US" sz="800" dirty="0"/>
              <a:t>https://youtu.be/Usu9xZfabPM</a:t>
            </a:r>
          </a:p>
        </p:txBody>
      </p:sp>
      <p:sp>
        <p:nvSpPr>
          <p:cNvPr id="14" name="TextBox 13"/>
          <p:cNvSpPr txBox="1"/>
          <p:nvPr/>
        </p:nvSpPr>
        <p:spPr>
          <a:xfrm>
            <a:off x="1119649" y="3783554"/>
            <a:ext cx="1005927" cy="369332"/>
          </a:xfrm>
          <a:prstGeom prst="rect">
            <a:avLst/>
          </a:prstGeom>
          <a:noFill/>
        </p:spPr>
        <p:txBody>
          <a:bodyPr wrap="square" rtlCol="0">
            <a:spAutoFit/>
          </a:bodyPr>
          <a:lstStyle/>
          <a:p>
            <a:pPr algn="ctr"/>
            <a:r>
              <a:rPr lang="en-US"/>
              <a:t>Particle</a:t>
            </a:r>
          </a:p>
        </p:txBody>
      </p:sp>
      <p:sp>
        <p:nvSpPr>
          <p:cNvPr id="15" name="TextBox 14"/>
          <p:cNvSpPr txBox="1"/>
          <p:nvPr/>
        </p:nvSpPr>
        <p:spPr>
          <a:xfrm>
            <a:off x="4479172" y="3783554"/>
            <a:ext cx="1005927" cy="369332"/>
          </a:xfrm>
          <a:prstGeom prst="rect">
            <a:avLst/>
          </a:prstGeom>
          <a:noFill/>
        </p:spPr>
        <p:txBody>
          <a:bodyPr wrap="square" rtlCol="0">
            <a:spAutoFit/>
          </a:bodyPr>
          <a:lstStyle/>
          <a:p>
            <a:pPr algn="ctr"/>
            <a:r>
              <a:rPr lang="en-US"/>
              <a:t>Wave</a:t>
            </a:r>
          </a:p>
        </p:txBody>
      </p:sp>
    </p:spTree>
    <p:extLst>
      <p:ext uri="{BB962C8B-B14F-4D97-AF65-F5344CB8AC3E}">
        <p14:creationId xmlns:p14="http://schemas.microsoft.com/office/powerpoint/2010/main" val="147247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8"/>
            <a:ext cx="10726272" cy="4357357"/>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1600" dirty="0"/>
              <a:t>Quantum Physics can </a:t>
            </a:r>
            <a:r>
              <a:rPr lang="en-CA" sz="1600" u="sng" dirty="0"/>
              <a:t>never</a:t>
            </a:r>
            <a:r>
              <a:rPr lang="en-CA" sz="1600" dirty="0"/>
              <a:t> give us </a:t>
            </a:r>
            <a:r>
              <a:rPr lang="en-CA" sz="1600" u="sng" dirty="0"/>
              <a:t>infinite</a:t>
            </a:r>
            <a:r>
              <a:rPr lang="en-CA" sz="1600" dirty="0"/>
              <a:t> details, we can </a:t>
            </a:r>
            <a:r>
              <a:rPr lang="en-CA" sz="1600" b="1" u="sng" dirty="0"/>
              <a:t>only</a:t>
            </a:r>
            <a:r>
              <a:rPr lang="en-CA" sz="1600" dirty="0"/>
              <a:t> </a:t>
            </a:r>
            <a:r>
              <a:rPr lang="en-CA" sz="1600" b="1" u="sng" dirty="0"/>
              <a:t>predict</a:t>
            </a:r>
            <a:r>
              <a:rPr lang="en-CA" sz="1600" dirty="0"/>
              <a:t> </a:t>
            </a:r>
            <a:r>
              <a:rPr lang="en-CA" sz="1600" b="1" i="1" dirty="0"/>
              <a:t>probabilities</a:t>
            </a:r>
            <a:r>
              <a:rPr lang="en-CA" sz="1600" dirty="0"/>
              <a:t> that things will happen</a:t>
            </a:r>
          </a:p>
          <a:p>
            <a:pPr lvl="1">
              <a:buFont typeface="Wingdings" panose="05000000000000000000" pitchFamily="2" charset="2"/>
              <a:buChar char="§"/>
            </a:pPr>
            <a:r>
              <a:rPr lang="en-CA" sz="1600" dirty="0"/>
              <a:t>Fundamental feature of the </a:t>
            </a:r>
            <a:r>
              <a:rPr lang="en-CA" sz="1600" b="1" dirty="0"/>
              <a:t>universe is that it’s random </a:t>
            </a:r>
            <a:r>
              <a:rPr lang="en-CA" sz="1600" dirty="0"/>
              <a:t>as compared to Classical Physics</a:t>
            </a:r>
          </a:p>
          <a:p>
            <a:pPr lvl="1">
              <a:buFont typeface="Wingdings" panose="05000000000000000000" pitchFamily="2" charset="2"/>
              <a:buChar char="§"/>
            </a:pPr>
            <a:r>
              <a:rPr lang="en-CA" sz="1600" dirty="0"/>
              <a:t>Wave functions can predict how subatomic particles will do incredibly well; however, we can’t tell if this wave function is real or not; no one has ever physical seen a “Quantum Wave” either (since upon measuring an electron we only see a “point-like” electron particle rather than a wave)</a:t>
            </a:r>
          </a:p>
          <a:p>
            <a:pPr lvl="1">
              <a:buFont typeface="Wingdings" panose="05000000000000000000" pitchFamily="2" charset="2"/>
              <a:buChar char="§"/>
            </a:pPr>
            <a:endParaRPr lang="en-CA" sz="1600" dirty="0"/>
          </a:p>
          <a:p>
            <a:pPr lvl="1">
              <a:buFont typeface="Wingdings" panose="05000000000000000000" pitchFamily="2" charset="2"/>
              <a:buChar char="§"/>
            </a:pPr>
            <a:endParaRPr lang="en-CA" sz="1600" b="1"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lvl="1">
              <a:buFont typeface="Wingdings" panose="05000000000000000000" pitchFamily="2" charset="2"/>
              <a:buChar char="§"/>
            </a:pPr>
            <a:endParaRPr lang="en-CA" sz="2000" dirty="0"/>
          </a:p>
          <a:p>
            <a:pPr marL="457200" lvl="1" indent="0">
              <a:buNone/>
            </a:pPr>
            <a:endParaRPr lang="en-CA" sz="2000" dirty="0"/>
          </a:p>
        </p:txBody>
      </p:sp>
      <p:sp>
        <p:nvSpPr>
          <p:cNvPr id="7" name="Slide Number Placeholder 6"/>
          <p:cNvSpPr>
            <a:spLocks noGrp="1"/>
          </p:cNvSpPr>
          <p:nvPr>
            <p:ph type="sldNum" sz="quarter" idx="12"/>
          </p:nvPr>
        </p:nvSpPr>
        <p:spPr/>
        <p:txBody>
          <a:bodyPr/>
          <a:lstStyle/>
          <a:p>
            <a:fld id="{9C96302D-50DE-436D-9A13-63B37C6E98AB}" type="slidenum">
              <a:rPr lang="en-US" smtClean="0"/>
              <a:t>7</a:t>
            </a:fld>
            <a:endParaRPr lang="en-US" dirty="0"/>
          </a:p>
        </p:txBody>
      </p:sp>
      <p:sp>
        <p:nvSpPr>
          <p:cNvPr id="11" name="TextBox 10"/>
          <p:cNvSpPr txBox="1"/>
          <p:nvPr/>
        </p:nvSpPr>
        <p:spPr>
          <a:xfrm>
            <a:off x="4939867" y="6356350"/>
            <a:ext cx="1567751" cy="215444"/>
          </a:xfrm>
          <a:prstGeom prst="rect">
            <a:avLst/>
          </a:prstGeom>
          <a:noFill/>
        </p:spPr>
        <p:txBody>
          <a:bodyPr wrap="square" rtlCol="0">
            <a:spAutoFit/>
          </a:bodyPr>
          <a:lstStyle/>
          <a:p>
            <a:r>
              <a:rPr lang="en-US" sz="800" dirty="0"/>
              <a:t>https://youtu.be/Usu9xZfabPM</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66" y="4007214"/>
            <a:ext cx="3112791" cy="11279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2923" y="4007214"/>
            <a:ext cx="3112791" cy="1127980"/>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680" y="4032611"/>
            <a:ext cx="3112791" cy="1077186"/>
          </a:xfrm>
          <a:prstGeom prst="rect">
            <a:avLst/>
          </a:prstGeom>
        </p:spPr>
      </p:pic>
      <p:sp>
        <p:nvSpPr>
          <p:cNvPr id="14" name="TextBox 13"/>
          <p:cNvSpPr txBox="1"/>
          <p:nvPr/>
        </p:nvSpPr>
        <p:spPr>
          <a:xfrm>
            <a:off x="569825" y="5254502"/>
            <a:ext cx="2801472" cy="646331"/>
          </a:xfrm>
          <a:prstGeom prst="rect">
            <a:avLst/>
          </a:prstGeom>
          <a:noFill/>
        </p:spPr>
        <p:txBody>
          <a:bodyPr wrap="square" rtlCol="0">
            <a:spAutoFit/>
          </a:bodyPr>
          <a:lstStyle/>
          <a:p>
            <a:pPr algn="ctr"/>
            <a:r>
              <a:rPr lang="en-CA" dirty="0"/>
              <a:t>Waves exist in </a:t>
            </a:r>
          </a:p>
          <a:p>
            <a:pPr algn="ctr"/>
            <a:r>
              <a:rPr lang="en-CA" dirty="0"/>
              <a:t>“Hidden” Quantum Realm</a:t>
            </a:r>
            <a:endParaRPr lang="en-US" dirty="0"/>
          </a:p>
        </p:txBody>
      </p:sp>
      <p:sp>
        <p:nvSpPr>
          <p:cNvPr id="15" name="TextBox 14"/>
          <p:cNvSpPr txBox="1"/>
          <p:nvPr/>
        </p:nvSpPr>
        <p:spPr>
          <a:xfrm>
            <a:off x="8581464" y="5254501"/>
            <a:ext cx="2801472" cy="646331"/>
          </a:xfrm>
          <a:prstGeom prst="rect">
            <a:avLst/>
          </a:prstGeom>
          <a:noFill/>
        </p:spPr>
        <p:txBody>
          <a:bodyPr wrap="square" rtlCol="0">
            <a:spAutoFit/>
          </a:bodyPr>
          <a:lstStyle/>
          <a:p>
            <a:pPr algn="ctr"/>
            <a:r>
              <a:rPr lang="en-CA" dirty="0"/>
              <a:t>Waves turn into particles in “Our </a:t>
            </a:r>
            <a:r>
              <a:rPr lang="en-CA" i="1" dirty="0"/>
              <a:t>conceivable </a:t>
            </a:r>
            <a:r>
              <a:rPr lang="en-CA" dirty="0"/>
              <a:t>World”</a:t>
            </a:r>
            <a:endParaRPr lang="en-US" dirty="0"/>
          </a:p>
        </p:txBody>
      </p:sp>
      <p:sp>
        <p:nvSpPr>
          <p:cNvPr id="17" name="TextBox 16"/>
          <p:cNvSpPr txBox="1"/>
          <p:nvPr/>
        </p:nvSpPr>
        <p:spPr>
          <a:xfrm>
            <a:off x="4588582" y="5264916"/>
            <a:ext cx="2801472" cy="646331"/>
          </a:xfrm>
          <a:prstGeom prst="rect">
            <a:avLst/>
          </a:prstGeom>
          <a:noFill/>
        </p:spPr>
        <p:txBody>
          <a:bodyPr wrap="square" rtlCol="0">
            <a:spAutoFit/>
          </a:bodyPr>
          <a:lstStyle/>
          <a:p>
            <a:pPr algn="ctr"/>
            <a:r>
              <a:rPr lang="en-CA" dirty="0"/>
              <a:t>Measurement Barrier</a:t>
            </a:r>
          </a:p>
          <a:p>
            <a:pPr algn="ctr"/>
            <a:r>
              <a:rPr lang="en-CA" dirty="0"/>
              <a:t>“Gap in Knowledge”</a:t>
            </a:r>
            <a:endParaRPr lang="en-US" dirty="0"/>
          </a:p>
        </p:txBody>
      </p:sp>
    </p:spTree>
    <p:extLst>
      <p:ext uri="{BB962C8B-B14F-4D97-AF65-F5344CB8AC3E}">
        <p14:creationId xmlns:p14="http://schemas.microsoft.com/office/powerpoint/2010/main" val="340407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Quantum Physics (</a:t>
            </a:r>
            <a:r>
              <a:rPr lang="en-US" u="sng" dirty="0"/>
              <a:t>What is it?</a:t>
            </a:r>
            <a:r>
              <a:rPr lang="en-US" dirty="0"/>
              <a:t>)</a:t>
            </a:r>
          </a:p>
        </p:txBody>
      </p:sp>
      <p:sp>
        <p:nvSpPr>
          <p:cNvPr id="4" name="Rectangle 3"/>
          <p:cNvSpPr>
            <a:spLocks noGrp="1" noChangeArrowheads="1"/>
          </p:cNvSpPr>
          <p:nvPr>
            <p:ph idx="1"/>
          </p:nvPr>
        </p:nvSpPr>
        <p:spPr>
          <a:xfrm>
            <a:off x="838199" y="1755119"/>
            <a:ext cx="10515601" cy="1285842"/>
          </a:xfrm>
        </p:spPr>
        <p:txBody>
          <a:bodyPr>
            <a:noAutofit/>
          </a:bodyPr>
          <a:lstStyle/>
          <a:p>
            <a:pPr>
              <a:buFont typeface="Wingdings" panose="05000000000000000000" pitchFamily="2" charset="2"/>
              <a:buChar char="§"/>
            </a:pPr>
            <a:r>
              <a:rPr lang="en-US" b="1" dirty="0"/>
              <a:t>Quantum Physics </a:t>
            </a:r>
            <a:r>
              <a:rPr lang="en-US" sz="1800" b="1" dirty="0"/>
              <a:t>(same as Quantum Mechanics)</a:t>
            </a:r>
            <a:r>
              <a:rPr lang="en-US" b="1" dirty="0"/>
              <a:t> –</a:t>
            </a:r>
          </a:p>
          <a:p>
            <a:pPr lvl="1">
              <a:buFont typeface="Wingdings" panose="05000000000000000000" pitchFamily="2" charset="2"/>
              <a:buChar char="§"/>
            </a:pPr>
            <a:r>
              <a:rPr lang="en-CA" sz="1600" dirty="0"/>
              <a:t>How can you actually picture an electron?</a:t>
            </a:r>
          </a:p>
          <a:p>
            <a:pPr lvl="1">
              <a:buFont typeface="Wingdings" panose="05000000000000000000" pitchFamily="2" charset="2"/>
              <a:buChar char="§"/>
            </a:pPr>
            <a:r>
              <a:rPr lang="en-CA" sz="1600" dirty="0"/>
              <a:t>It’s a wave, until you measure it, then it’s a particle </a:t>
            </a:r>
          </a:p>
          <a:p>
            <a:pPr lvl="1">
              <a:buFont typeface="Wingdings" panose="05000000000000000000" pitchFamily="2" charset="2"/>
              <a:buChar char="§"/>
            </a:pPr>
            <a:r>
              <a:rPr lang="en-CA" sz="1600" dirty="0"/>
              <a:t>What actually is it? A Wave or Particle? (aka Particle Wave Duality), in come’s the double slit experiment.</a:t>
            </a:r>
            <a:endParaRPr lang="en-CA" sz="2000" dirty="0"/>
          </a:p>
        </p:txBody>
      </p:sp>
      <p:sp>
        <p:nvSpPr>
          <p:cNvPr id="7" name="Slide Number Placeholder 6"/>
          <p:cNvSpPr>
            <a:spLocks noGrp="1"/>
          </p:cNvSpPr>
          <p:nvPr>
            <p:ph type="sldNum" sz="quarter" idx="12"/>
          </p:nvPr>
        </p:nvSpPr>
        <p:spPr/>
        <p:txBody>
          <a:bodyPr/>
          <a:lstStyle/>
          <a:p>
            <a:fld id="{9C96302D-50DE-436D-9A13-63B37C6E98AB}" type="slidenum">
              <a:rPr lang="en-US" smtClean="0"/>
              <a:t>8</a:t>
            </a:fld>
            <a:endParaRPr lang="en-US" dirty="0"/>
          </a:p>
        </p:txBody>
      </p:sp>
      <p:sp>
        <p:nvSpPr>
          <p:cNvPr id="11" name="TextBox 10"/>
          <p:cNvSpPr txBox="1"/>
          <p:nvPr/>
        </p:nvSpPr>
        <p:spPr>
          <a:xfrm>
            <a:off x="5172841" y="6555694"/>
            <a:ext cx="1567751" cy="215444"/>
          </a:xfrm>
          <a:prstGeom prst="rect">
            <a:avLst/>
          </a:prstGeom>
          <a:noFill/>
        </p:spPr>
        <p:txBody>
          <a:bodyPr wrap="square" rtlCol="0">
            <a:spAutoFit/>
          </a:bodyPr>
          <a:lstStyle/>
          <a:p>
            <a:r>
              <a:rPr lang="en-US" sz="800" dirty="0"/>
              <a:t>https://youtu.be/Usu9xZfabPM</a:t>
            </a: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2339" y="3907985"/>
            <a:ext cx="2110261" cy="1304282"/>
          </a:xfrm>
          <a:prstGeom prst="rect">
            <a:avLst/>
          </a:prstGeom>
        </p:spPr>
      </p:pic>
      <p:sp>
        <p:nvSpPr>
          <p:cNvPr id="13" name="TextBox 12"/>
          <p:cNvSpPr txBox="1"/>
          <p:nvPr/>
        </p:nvSpPr>
        <p:spPr>
          <a:xfrm>
            <a:off x="802338" y="5290776"/>
            <a:ext cx="2110261" cy="200055"/>
          </a:xfrm>
          <a:prstGeom prst="rect">
            <a:avLst/>
          </a:prstGeom>
          <a:noFill/>
        </p:spPr>
        <p:txBody>
          <a:bodyPr wrap="square" rtlCol="0">
            <a:spAutoFit/>
          </a:bodyPr>
          <a:lstStyle/>
          <a:p>
            <a:r>
              <a:rPr lang="en-CA" sz="700" dirty="0"/>
              <a:t>Imagine spraying a paint ball gun with two openings..</a:t>
            </a:r>
            <a:endParaRPr lang="en-US" sz="700" dirty="0"/>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9702" y="3907986"/>
            <a:ext cx="2125745" cy="1304282"/>
          </a:xfrm>
          <a:prstGeom prst="rect">
            <a:avLst/>
          </a:prstGeom>
        </p:spPr>
      </p:pic>
      <p:sp>
        <p:nvSpPr>
          <p:cNvPr id="19" name="TextBox 18"/>
          <p:cNvSpPr txBox="1"/>
          <p:nvPr/>
        </p:nvSpPr>
        <p:spPr>
          <a:xfrm>
            <a:off x="3249702" y="5324631"/>
            <a:ext cx="2110261" cy="307777"/>
          </a:xfrm>
          <a:prstGeom prst="rect">
            <a:avLst/>
          </a:prstGeom>
          <a:noFill/>
        </p:spPr>
        <p:txBody>
          <a:bodyPr wrap="square" rtlCol="0">
            <a:spAutoFit/>
          </a:bodyPr>
          <a:lstStyle/>
          <a:p>
            <a:r>
              <a:rPr lang="en-CA" sz="700" dirty="0"/>
              <a:t>You’d expect to see two columns of paint go through the holes and hit the wall behind</a:t>
            </a:r>
            <a:endParaRPr lang="en-US" sz="700" dirty="0"/>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41926" y="3864267"/>
            <a:ext cx="898666" cy="1347999"/>
          </a:xfrm>
          <a:prstGeom prst="rect">
            <a:avLst/>
          </a:prstGeom>
        </p:spPr>
      </p:pic>
      <p:sp>
        <p:nvSpPr>
          <p:cNvPr id="21" name="TextBox 20"/>
          <p:cNvSpPr txBox="1"/>
          <p:nvPr/>
        </p:nvSpPr>
        <p:spPr>
          <a:xfrm>
            <a:off x="5841927" y="5324630"/>
            <a:ext cx="898666" cy="307777"/>
          </a:xfrm>
          <a:prstGeom prst="rect">
            <a:avLst/>
          </a:prstGeom>
          <a:noFill/>
        </p:spPr>
        <p:txBody>
          <a:bodyPr wrap="square" rtlCol="0">
            <a:spAutoFit/>
          </a:bodyPr>
          <a:lstStyle/>
          <a:p>
            <a:r>
              <a:rPr lang="en-CA" sz="700" dirty="0"/>
              <a:t>Shrink this down to an electron level</a:t>
            </a:r>
            <a:endParaRPr lang="en-US" sz="700" dirty="0"/>
          </a:p>
        </p:txBody>
      </p: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07071" y="3907985"/>
            <a:ext cx="1868216" cy="1299839"/>
          </a:xfrm>
          <a:prstGeom prst="rect">
            <a:avLst/>
          </a:prstGeom>
        </p:spPr>
      </p:pic>
      <p:sp>
        <p:nvSpPr>
          <p:cNvPr id="23" name="TextBox 22"/>
          <p:cNvSpPr txBox="1"/>
          <p:nvPr/>
        </p:nvSpPr>
        <p:spPr>
          <a:xfrm>
            <a:off x="7207071" y="5320389"/>
            <a:ext cx="1868216" cy="415498"/>
          </a:xfrm>
          <a:prstGeom prst="rect">
            <a:avLst/>
          </a:prstGeom>
          <a:noFill/>
        </p:spPr>
        <p:txBody>
          <a:bodyPr wrap="square" rtlCol="0">
            <a:spAutoFit/>
          </a:bodyPr>
          <a:lstStyle/>
          <a:p>
            <a:r>
              <a:rPr lang="en-CA" sz="700" dirty="0"/>
              <a:t>The observations become different. </a:t>
            </a:r>
          </a:p>
          <a:p>
            <a:r>
              <a:rPr lang="en-CA" sz="700" dirty="0"/>
              <a:t>Fire one electron at a time, and they will appear at the back wall; however, …</a:t>
            </a:r>
            <a:endParaRPr lang="en-US" sz="700" dirty="0"/>
          </a:p>
        </p:txBody>
      </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41766" y="3907985"/>
            <a:ext cx="1856682" cy="1299839"/>
          </a:xfrm>
          <a:prstGeom prst="rect">
            <a:avLst/>
          </a:prstGeom>
        </p:spPr>
      </p:pic>
      <p:sp>
        <p:nvSpPr>
          <p:cNvPr id="25" name="TextBox 24"/>
          <p:cNvSpPr txBox="1"/>
          <p:nvPr/>
        </p:nvSpPr>
        <p:spPr>
          <a:xfrm>
            <a:off x="9541765" y="5320389"/>
            <a:ext cx="1868216" cy="415498"/>
          </a:xfrm>
          <a:prstGeom prst="rect">
            <a:avLst/>
          </a:prstGeom>
          <a:noFill/>
        </p:spPr>
        <p:txBody>
          <a:bodyPr wrap="square" rtlCol="0">
            <a:spAutoFit/>
          </a:bodyPr>
          <a:lstStyle/>
          <a:p>
            <a:r>
              <a:rPr lang="en-CA" sz="700" dirty="0"/>
              <a:t>You get a whole pattern of stripes as they buildup overtime, instead of just two bands.. its called ‘interference pattern.. </a:t>
            </a:r>
            <a:endParaRPr lang="en-US" sz="700" dirty="0"/>
          </a:p>
        </p:txBody>
      </p:sp>
      <p:sp>
        <p:nvSpPr>
          <p:cNvPr id="26" name="TextBox 25"/>
          <p:cNvSpPr txBox="1"/>
          <p:nvPr/>
        </p:nvSpPr>
        <p:spPr>
          <a:xfrm>
            <a:off x="1712809" y="3426290"/>
            <a:ext cx="2599765" cy="369332"/>
          </a:xfrm>
          <a:prstGeom prst="rect">
            <a:avLst/>
          </a:prstGeom>
          <a:noFill/>
        </p:spPr>
        <p:txBody>
          <a:bodyPr wrap="square" rtlCol="0">
            <a:spAutoFit/>
          </a:bodyPr>
          <a:lstStyle/>
          <a:p>
            <a:pPr algn="ctr"/>
            <a:r>
              <a:rPr lang="en-US" b="1"/>
              <a:t>“CLASSICAL MECHANICS”</a:t>
            </a:r>
          </a:p>
        </p:txBody>
      </p:sp>
      <p:sp>
        <p:nvSpPr>
          <p:cNvPr id="27" name="TextBox 26"/>
          <p:cNvSpPr txBox="1"/>
          <p:nvPr/>
        </p:nvSpPr>
        <p:spPr>
          <a:xfrm>
            <a:off x="8041341" y="3426088"/>
            <a:ext cx="2834073" cy="369332"/>
          </a:xfrm>
          <a:prstGeom prst="rect">
            <a:avLst/>
          </a:prstGeom>
          <a:noFill/>
        </p:spPr>
        <p:txBody>
          <a:bodyPr wrap="square" rtlCol="0">
            <a:spAutoFit/>
          </a:bodyPr>
          <a:lstStyle/>
          <a:p>
            <a:pPr algn="ctr"/>
            <a:r>
              <a:rPr lang="en-US" b="1"/>
              <a:t>“QUANTUM MECHANICS”</a:t>
            </a:r>
          </a:p>
        </p:txBody>
      </p:sp>
    </p:spTree>
    <p:extLst>
      <p:ext uri="{BB962C8B-B14F-4D97-AF65-F5344CB8AC3E}">
        <p14:creationId xmlns:p14="http://schemas.microsoft.com/office/powerpoint/2010/main" val="1767803306"/>
      </p:ext>
    </p:extLst>
  </p:cSld>
  <p:clrMapOvr>
    <a:masterClrMapping/>
  </p:clrMapOvr>
</p:sld>
</file>

<file path=ppt/theme/theme1.xml><?xml version="1.0" encoding="utf-8"?>
<a:theme xmlns:a="http://schemas.openxmlformats.org/drawingml/2006/main" name="DC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_Template.potx" id="{1796D9FE-FCEA-46C1-B748-12FE3037880F}" vid="{A17809B9-797C-461B-99BE-67988CC989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DC_Template</Template>
  <TotalTime>35889</TotalTime>
  <Words>4059</Words>
  <Application>Microsoft Macintosh PowerPoint</Application>
  <PresentationFormat>Widescreen</PresentationFormat>
  <Paragraphs>441</Paragraphs>
  <Slides>42</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Wingdings</vt:lpstr>
      <vt:lpstr>DCTemplate</vt:lpstr>
      <vt:lpstr>AIDI 1010 –  Introduction to Emerging Technologies  WEEK 08</vt:lpstr>
      <vt:lpstr>Week Objectives</vt:lpstr>
      <vt:lpstr>Quantum Computers…</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(A) Quantum Physics (What is it?)</vt:lpstr>
      <vt:lpstr>(B) Quantum Computing (What is it?)</vt:lpstr>
      <vt:lpstr>Quantum Computers…</vt:lpstr>
      <vt:lpstr>(B) Quantum Computing (What is it?)</vt:lpstr>
      <vt:lpstr>(B) Quantum Computing (What is it?)</vt:lpstr>
      <vt:lpstr>(B) Quantum Computing (What is it?)</vt:lpstr>
      <vt:lpstr>(B) Quantum Computing (What is it?)</vt:lpstr>
      <vt:lpstr>(B) Quantum Computing (What is it?)</vt:lpstr>
      <vt:lpstr>(B) Quantum Computing (What is it?)</vt:lpstr>
      <vt:lpstr>(B) Quantum Computing (What is it?)</vt:lpstr>
      <vt:lpstr>(B) Quantum Computing (What is it?)</vt:lpstr>
      <vt:lpstr>(B) Quantum Computing (What is it?)</vt:lpstr>
      <vt:lpstr>(C) QuTiP (What is it?)</vt:lpstr>
      <vt:lpstr>(C) QuTiP (What is it?)</vt:lpstr>
      <vt:lpstr>(D) Qiskit (What is it?)</vt:lpstr>
      <vt:lpstr>(D) Qiskit (What is it?)</vt:lpstr>
      <vt:lpstr>(D) Qiskit (What is it?)</vt:lpstr>
      <vt:lpstr>(E) Examples</vt:lpstr>
      <vt:lpstr>Disclaimer</vt:lpstr>
      <vt:lpstr>References</vt:lpstr>
      <vt:lpstr>Thank You Very Much</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Uzair Ahmad</dc:creator>
  <cp:lastModifiedBy>francis chen</cp:lastModifiedBy>
  <cp:revision>269</cp:revision>
  <dcterms:created xsi:type="dcterms:W3CDTF">2020-06-03T22:03:42Z</dcterms:created>
  <dcterms:modified xsi:type="dcterms:W3CDTF">2023-05-28T01:28:22Z</dcterms:modified>
</cp:coreProperties>
</file>